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6" r:id="rId1"/>
  </p:sldMasterIdLst>
  <p:notesMasterIdLst>
    <p:notesMasterId r:id="rId36"/>
  </p:notesMasterIdLst>
  <p:handoutMasterIdLst>
    <p:handoutMasterId r:id="rId37"/>
  </p:handoutMasterIdLst>
  <p:sldIdLst>
    <p:sldId id="448" r:id="rId2"/>
    <p:sldId id="420" r:id="rId3"/>
    <p:sldId id="415" r:id="rId4"/>
    <p:sldId id="258" r:id="rId5"/>
    <p:sldId id="259" r:id="rId6"/>
    <p:sldId id="261" r:id="rId7"/>
    <p:sldId id="453" r:id="rId8"/>
    <p:sldId id="454" r:id="rId9"/>
    <p:sldId id="447" r:id="rId10"/>
    <p:sldId id="457" r:id="rId11"/>
    <p:sldId id="343" r:id="rId12"/>
    <p:sldId id="459" r:id="rId13"/>
    <p:sldId id="263" r:id="rId14"/>
    <p:sldId id="264" r:id="rId15"/>
    <p:sldId id="449" r:id="rId16"/>
    <p:sldId id="458" r:id="rId17"/>
    <p:sldId id="450" r:id="rId18"/>
    <p:sldId id="455" r:id="rId19"/>
    <p:sldId id="257" r:id="rId20"/>
    <p:sldId id="427" r:id="rId21"/>
    <p:sldId id="428" r:id="rId22"/>
    <p:sldId id="272" r:id="rId23"/>
    <p:sldId id="451" r:id="rId24"/>
    <p:sldId id="456" r:id="rId25"/>
    <p:sldId id="417" r:id="rId26"/>
    <p:sldId id="419" r:id="rId27"/>
    <p:sldId id="441" r:id="rId28"/>
    <p:sldId id="442" r:id="rId29"/>
    <p:sldId id="443" r:id="rId30"/>
    <p:sldId id="444" r:id="rId31"/>
    <p:sldId id="445" r:id="rId32"/>
    <p:sldId id="446" r:id="rId33"/>
    <p:sldId id="363" r:id="rId34"/>
    <p:sldId id="364" r:id="rId35"/>
  </p:sldIdLst>
  <p:sldSz cx="12192000" cy="6858000"/>
  <p:notesSz cx="10234613" cy="7099300"/>
  <p:custDataLst>
    <p:tags r:id="rId38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08FD5EA-0100-427B-8AA4-AF968E63A51C}">
          <p14:sldIdLst/>
        </p14:section>
        <p14:section name="Contents" id="{D3C8E811-AF88-4C26-9AAE-6B6648ECB45F}">
          <p14:sldIdLst>
            <p14:sldId id="448"/>
            <p14:sldId id="420"/>
            <p14:sldId id="415"/>
            <p14:sldId id="258"/>
            <p14:sldId id="259"/>
            <p14:sldId id="261"/>
            <p14:sldId id="453"/>
            <p14:sldId id="454"/>
            <p14:sldId id="447"/>
            <p14:sldId id="457"/>
            <p14:sldId id="343"/>
            <p14:sldId id="459"/>
            <p14:sldId id="263"/>
            <p14:sldId id="264"/>
          </p14:sldIdLst>
        </p14:section>
        <p14:section name="Untitled Section" id="{489342DE-A7AD-4661-9B64-B0766D6CF9F3}">
          <p14:sldIdLst>
            <p14:sldId id="449"/>
            <p14:sldId id="458"/>
            <p14:sldId id="450"/>
            <p14:sldId id="455"/>
            <p14:sldId id="257"/>
            <p14:sldId id="427"/>
            <p14:sldId id="428"/>
            <p14:sldId id="272"/>
            <p14:sldId id="451"/>
            <p14:sldId id="456"/>
            <p14:sldId id="417"/>
            <p14:sldId id="419"/>
            <p14:sldId id="441"/>
            <p14:sldId id="442"/>
            <p14:sldId id="443"/>
            <p14:sldId id="444"/>
            <p14:sldId id="445"/>
            <p14:sldId id="446"/>
            <p14:sldId id="363"/>
            <p14:sldId id="36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236">
          <p15:clr>
            <a:srgbClr val="A4A3A4"/>
          </p15:clr>
        </p15:guide>
        <p15:guide id="2" pos="322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3FF"/>
    <a:srgbClr val="B2B2B2"/>
    <a:srgbClr val="66FF33"/>
    <a:srgbClr val="990033"/>
    <a:srgbClr val="FF6600"/>
    <a:srgbClr val="FF0000"/>
    <a:srgbClr val="FF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53" autoAdjust="0"/>
    <p:restoredTop sz="93867" autoAdjust="0"/>
  </p:normalViewPr>
  <p:slideViewPr>
    <p:cSldViewPr>
      <p:cViewPr varScale="1">
        <p:scale>
          <a:sx n="104" d="100"/>
          <a:sy n="104" d="100"/>
        </p:scale>
        <p:origin x="792" y="9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5" d="100"/>
          <a:sy n="85" d="100"/>
        </p:scale>
        <p:origin x="-702" y="-84"/>
      </p:cViewPr>
      <p:guideLst>
        <p:guide orient="horz" pos="2236"/>
        <p:guide pos="322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gs" Target="tags/tag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2">
            <a:extLst>
              <a:ext uri="{FF2B5EF4-FFF2-40B4-BE49-F238E27FC236}">
                <a16:creationId xmlns:a16="http://schemas.microsoft.com/office/drawing/2014/main" id="{48FCF8EB-65B5-428B-BE4F-9A7D2A948A3A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435475" cy="35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defTabSz="990600">
              <a:defRPr sz="1300">
                <a:latin typeface="Arial" charset="0"/>
              </a:defRPr>
            </a:lvl1pPr>
          </a:lstStyle>
          <a:p>
            <a:pPr>
              <a:defRPr/>
            </a:pPr>
            <a:endParaRPr lang="tr-TR"/>
          </a:p>
        </p:txBody>
      </p:sp>
      <p:sp>
        <p:nvSpPr>
          <p:cNvPr id="129027" name="Rectangle 3">
            <a:extLst>
              <a:ext uri="{FF2B5EF4-FFF2-40B4-BE49-F238E27FC236}">
                <a16:creationId xmlns:a16="http://schemas.microsoft.com/office/drawing/2014/main" id="{43DC4865-92AD-414E-9D86-4026B81DC7CB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797550" y="0"/>
            <a:ext cx="4435475" cy="35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defTabSz="990600">
              <a:defRPr sz="1300">
                <a:latin typeface="Arial" charset="0"/>
              </a:defRPr>
            </a:lvl1pPr>
          </a:lstStyle>
          <a:p>
            <a:pPr>
              <a:defRPr/>
            </a:pPr>
            <a:endParaRPr lang="tr-TR"/>
          </a:p>
        </p:txBody>
      </p:sp>
      <p:sp>
        <p:nvSpPr>
          <p:cNvPr id="129028" name="Rectangle 4">
            <a:extLst>
              <a:ext uri="{FF2B5EF4-FFF2-40B4-BE49-F238E27FC236}">
                <a16:creationId xmlns:a16="http://schemas.microsoft.com/office/drawing/2014/main" id="{55688414-AFAB-43E4-965F-C79984F15761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6742113"/>
            <a:ext cx="4435475" cy="35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defTabSz="990600">
              <a:defRPr sz="1300">
                <a:latin typeface="Arial" charset="0"/>
              </a:defRPr>
            </a:lvl1pPr>
          </a:lstStyle>
          <a:p>
            <a:pPr>
              <a:defRPr/>
            </a:pPr>
            <a:r>
              <a:rPr lang="en-US"/>
              <a:t>Ch. </a:t>
            </a:r>
            <a:r>
              <a:rPr lang="en-US" err="1"/>
              <a:t>Eick</a:t>
            </a:r>
            <a:r>
              <a:rPr lang="en-US"/>
              <a:t>: COSC 6342: ML</a:t>
            </a:r>
            <a:endParaRPr lang="tr-TR"/>
          </a:p>
        </p:txBody>
      </p:sp>
      <p:sp>
        <p:nvSpPr>
          <p:cNvPr id="129029" name="Rectangle 5">
            <a:extLst>
              <a:ext uri="{FF2B5EF4-FFF2-40B4-BE49-F238E27FC236}">
                <a16:creationId xmlns:a16="http://schemas.microsoft.com/office/drawing/2014/main" id="{A1040CDB-18F6-4324-A914-20CD136E762C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797550" y="6742113"/>
            <a:ext cx="4435475" cy="35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defTabSz="990600">
              <a:defRPr sz="1300">
                <a:latin typeface="Arial" panose="020B0604020202020204" pitchFamily="34" charset="0"/>
              </a:defRPr>
            </a:lvl1pPr>
          </a:lstStyle>
          <a:p>
            <a:fld id="{AE9236FE-815C-4B2A-B170-8A86AAC60056}" type="slidenum">
              <a:rPr lang="tr-TR" altLang="en-US"/>
              <a:pPr/>
              <a:t>‹#›</a:t>
            </a:fld>
            <a:endParaRPr lang="tr-TR" altLang="en-US"/>
          </a:p>
        </p:txBody>
      </p:sp>
    </p:spTree>
    <p:extLst>
      <p:ext uri="{BB962C8B-B14F-4D97-AF65-F5344CB8AC3E}">
        <p14:creationId xmlns:p14="http://schemas.microsoft.com/office/powerpoint/2010/main" val="39383843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>
            <a:extLst>
              <a:ext uri="{FF2B5EF4-FFF2-40B4-BE49-F238E27FC236}">
                <a16:creationId xmlns:a16="http://schemas.microsoft.com/office/drawing/2014/main" id="{160C7EBC-1C14-4832-A0D9-2B27EFD1FF08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435475" cy="35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defTabSz="990600">
              <a:defRPr sz="1300">
                <a:latin typeface="Arial" charset="0"/>
              </a:defRPr>
            </a:lvl1pPr>
          </a:lstStyle>
          <a:p>
            <a:pPr>
              <a:defRPr/>
            </a:pPr>
            <a:endParaRPr lang="tr-TR"/>
          </a:p>
        </p:txBody>
      </p:sp>
      <p:sp>
        <p:nvSpPr>
          <p:cNvPr id="79875" name="Rectangle 3">
            <a:extLst>
              <a:ext uri="{FF2B5EF4-FFF2-40B4-BE49-F238E27FC236}">
                <a16:creationId xmlns:a16="http://schemas.microsoft.com/office/drawing/2014/main" id="{EF2CF622-4D59-4161-90A0-11CAC8E8079F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5797550" y="0"/>
            <a:ext cx="4435475" cy="35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defTabSz="990600">
              <a:defRPr sz="1300">
                <a:latin typeface="Arial" charset="0"/>
              </a:defRPr>
            </a:lvl1pPr>
          </a:lstStyle>
          <a:p>
            <a:pPr>
              <a:defRPr/>
            </a:pPr>
            <a:endParaRPr lang="tr-TR"/>
          </a:p>
        </p:txBody>
      </p:sp>
      <p:sp>
        <p:nvSpPr>
          <p:cNvPr id="26628" name="Rectangle 4">
            <a:extLst>
              <a:ext uri="{FF2B5EF4-FFF2-40B4-BE49-F238E27FC236}">
                <a16:creationId xmlns:a16="http://schemas.microsoft.com/office/drawing/2014/main" id="{F1B7557F-573C-41FD-AF9C-F179BABC5977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751138" y="531813"/>
            <a:ext cx="4730750" cy="266223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9877" name="Rectangle 5">
            <a:extLst>
              <a:ext uri="{FF2B5EF4-FFF2-40B4-BE49-F238E27FC236}">
                <a16:creationId xmlns:a16="http://schemas.microsoft.com/office/drawing/2014/main" id="{098C7FE9-272E-4D95-82E3-137BFA8BAA35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023938" y="3371850"/>
            <a:ext cx="8186737" cy="3195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tr-TR" noProof="0"/>
              <a:t>Click to edit Master text styles</a:t>
            </a:r>
          </a:p>
          <a:p>
            <a:pPr lvl="1"/>
            <a:r>
              <a:rPr lang="tr-TR" noProof="0"/>
              <a:t>Second level</a:t>
            </a:r>
          </a:p>
          <a:p>
            <a:pPr lvl="2"/>
            <a:r>
              <a:rPr lang="tr-TR" noProof="0"/>
              <a:t>Third level</a:t>
            </a:r>
          </a:p>
          <a:p>
            <a:pPr lvl="3"/>
            <a:r>
              <a:rPr lang="tr-TR" noProof="0"/>
              <a:t>Fourth level</a:t>
            </a:r>
          </a:p>
          <a:p>
            <a:pPr lvl="4"/>
            <a:r>
              <a:rPr lang="tr-TR" noProof="0"/>
              <a:t>Fifth level</a:t>
            </a:r>
          </a:p>
        </p:txBody>
      </p:sp>
      <p:sp>
        <p:nvSpPr>
          <p:cNvPr id="79878" name="Rectangle 6">
            <a:extLst>
              <a:ext uri="{FF2B5EF4-FFF2-40B4-BE49-F238E27FC236}">
                <a16:creationId xmlns:a16="http://schemas.microsoft.com/office/drawing/2014/main" id="{19ACF789-D002-4EAA-84FE-99D8883FA78D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6742113"/>
            <a:ext cx="4435475" cy="35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defTabSz="990600">
              <a:defRPr sz="1300">
                <a:latin typeface="Arial" charset="0"/>
              </a:defRPr>
            </a:lvl1pPr>
          </a:lstStyle>
          <a:p>
            <a:pPr>
              <a:defRPr/>
            </a:pPr>
            <a:endParaRPr lang="tr-TR"/>
          </a:p>
        </p:txBody>
      </p:sp>
      <p:sp>
        <p:nvSpPr>
          <p:cNvPr id="79879" name="Rectangle 7">
            <a:extLst>
              <a:ext uri="{FF2B5EF4-FFF2-40B4-BE49-F238E27FC236}">
                <a16:creationId xmlns:a16="http://schemas.microsoft.com/office/drawing/2014/main" id="{E299EB21-70CA-4F92-B930-993B7E6ADD2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797550" y="6742113"/>
            <a:ext cx="4435475" cy="35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defTabSz="990600">
              <a:defRPr sz="1300">
                <a:latin typeface="Arial" panose="020B0604020202020204" pitchFamily="34" charset="0"/>
              </a:defRPr>
            </a:lvl1pPr>
          </a:lstStyle>
          <a:p>
            <a:fld id="{EA81DDC4-6406-437C-89B7-41EDEE3A3063}" type="slidenum">
              <a:rPr lang="tr-TR" altLang="en-US"/>
              <a:pPr/>
              <a:t>‹#›</a:t>
            </a:fld>
            <a:endParaRPr lang="tr-TR" altLang="en-US"/>
          </a:p>
        </p:txBody>
      </p:sp>
    </p:spTree>
    <p:extLst>
      <p:ext uri="{BB962C8B-B14F-4D97-AF65-F5344CB8AC3E}">
        <p14:creationId xmlns:p14="http://schemas.microsoft.com/office/powerpoint/2010/main" val="26058721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81DDC4-6406-437C-89B7-41EDEE3A3063}" type="slidenum">
              <a:rPr lang="tr-TR" altLang="en-US" smtClean="0"/>
              <a:pPr/>
              <a:t>1</a:t>
            </a:fld>
            <a:endParaRPr lang="tr-TR" altLang="en-US"/>
          </a:p>
        </p:txBody>
      </p:sp>
    </p:spTree>
    <p:extLst>
      <p:ext uri="{BB962C8B-B14F-4D97-AF65-F5344CB8AC3E}">
        <p14:creationId xmlns:p14="http://schemas.microsoft.com/office/powerpoint/2010/main" val="37019798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>
            <a:extLst>
              <a:ext uri="{FF2B5EF4-FFF2-40B4-BE49-F238E27FC236}">
                <a16:creationId xmlns:a16="http://schemas.microsoft.com/office/drawing/2014/main" id="{8F7D74F8-7CC5-4F7B-AF3F-DC14D4187ED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 eaLnBrk="0" hangingPunct="0"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1pPr>
            <a:lvl2pPr marL="742950" indent="-285750" defTabSz="990600" eaLnBrk="0" hangingPunct="0"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2pPr>
            <a:lvl3pPr marL="1143000" indent="-228600" defTabSz="990600" eaLnBrk="0" hangingPunct="0"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3pPr>
            <a:lvl4pPr marL="1600200" indent="-228600" defTabSz="990600" eaLnBrk="0" hangingPunct="0"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4pPr>
            <a:lvl5pPr marL="2057400" indent="-228600" defTabSz="990600" eaLnBrk="0" hangingPunct="0"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9pPr>
          </a:lstStyle>
          <a:p>
            <a:pPr eaLnBrk="1" hangingPunct="1"/>
            <a:fld id="{CD9AEF8D-6046-4BBC-AB6C-428C6BDCE256}" type="slidenum">
              <a:rPr lang="tr-TR" altLang="en-US" sz="1300">
                <a:latin typeface="Arial" panose="020B0604020202020204" pitchFamily="34" charset="0"/>
              </a:rPr>
              <a:pPr eaLnBrk="1" hangingPunct="1"/>
              <a:t>28</a:t>
            </a:fld>
            <a:endParaRPr lang="tr-TR" altLang="en-US" sz="1300">
              <a:latin typeface="Arial" panose="020B0604020202020204" pitchFamily="34" charset="0"/>
            </a:endParaRPr>
          </a:p>
        </p:txBody>
      </p:sp>
      <p:sp>
        <p:nvSpPr>
          <p:cNvPr id="27651" name="Rectangle 2">
            <a:extLst>
              <a:ext uri="{FF2B5EF4-FFF2-40B4-BE49-F238E27FC236}">
                <a16:creationId xmlns:a16="http://schemas.microsoft.com/office/drawing/2014/main" id="{F22AF7B5-C295-4624-A60B-F3591AF29CC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751138" y="531813"/>
            <a:ext cx="4730750" cy="2662237"/>
          </a:xfrm>
          <a:ln/>
        </p:spPr>
      </p:sp>
      <p:sp>
        <p:nvSpPr>
          <p:cNvPr id="27652" name="Rectangle 3">
            <a:extLst>
              <a:ext uri="{FF2B5EF4-FFF2-40B4-BE49-F238E27FC236}">
                <a16:creationId xmlns:a16="http://schemas.microsoft.com/office/drawing/2014/main" id="{21128AC6-3B45-40FB-AA42-79AE6747465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15987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>
            <a:extLst>
              <a:ext uri="{FF2B5EF4-FFF2-40B4-BE49-F238E27FC236}">
                <a16:creationId xmlns:a16="http://schemas.microsoft.com/office/drawing/2014/main" id="{8F7D74F8-7CC5-4F7B-AF3F-DC14D4187ED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 eaLnBrk="0" hangingPunct="0"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1pPr>
            <a:lvl2pPr marL="742950" indent="-285750" defTabSz="990600" eaLnBrk="0" hangingPunct="0"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2pPr>
            <a:lvl3pPr marL="1143000" indent="-228600" defTabSz="990600" eaLnBrk="0" hangingPunct="0"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3pPr>
            <a:lvl4pPr marL="1600200" indent="-228600" defTabSz="990600" eaLnBrk="0" hangingPunct="0"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4pPr>
            <a:lvl5pPr marL="2057400" indent="-228600" defTabSz="990600" eaLnBrk="0" hangingPunct="0"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9pPr>
          </a:lstStyle>
          <a:p>
            <a:pPr eaLnBrk="1" hangingPunct="1"/>
            <a:fld id="{CD9AEF8D-6046-4BBC-AB6C-428C6BDCE256}" type="slidenum">
              <a:rPr lang="tr-TR" altLang="en-US" sz="1300">
                <a:latin typeface="Arial" panose="020B0604020202020204" pitchFamily="34" charset="0"/>
              </a:rPr>
              <a:pPr eaLnBrk="1" hangingPunct="1"/>
              <a:t>29</a:t>
            </a:fld>
            <a:endParaRPr lang="tr-TR" altLang="en-US" sz="1300">
              <a:latin typeface="Arial" panose="020B0604020202020204" pitchFamily="34" charset="0"/>
            </a:endParaRPr>
          </a:p>
        </p:txBody>
      </p:sp>
      <p:sp>
        <p:nvSpPr>
          <p:cNvPr id="27651" name="Rectangle 2">
            <a:extLst>
              <a:ext uri="{FF2B5EF4-FFF2-40B4-BE49-F238E27FC236}">
                <a16:creationId xmlns:a16="http://schemas.microsoft.com/office/drawing/2014/main" id="{F22AF7B5-C295-4624-A60B-F3591AF29CC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751138" y="531813"/>
            <a:ext cx="4730750" cy="2662237"/>
          </a:xfrm>
          <a:ln/>
        </p:spPr>
      </p:sp>
      <p:sp>
        <p:nvSpPr>
          <p:cNvPr id="27652" name="Rectangle 3">
            <a:extLst>
              <a:ext uri="{FF2B5EF4-FFF2-40B4-BE49-F238E27FC236}">
                <a16:creationId xmlns:a16="http://schemas.microsoft.com/office/drawing/2014/main" id="{21128AC6-3B45-40FB-AA42-79AE6747465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72369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>
            <a:extLst>
              <a:ext uri="{FF2B5EF4-FFF2-40B4-BE49-F238E27FC236}">
                <a16:creationId xmlns:a16="http://schemas.microsoft.com/office/drawing/2014/main" id="{8F7D74F8-7CC5-4F7B-AF3F-DC14D4187ED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 eaLnBrk="0" hangingPunct="0"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1pPr>
            <a:lvl2pPr marL="742950" indent="-285750" defTabSz="990600" eaLnBrk="0" hangingPunct="0"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2pPr>
            <a:lvl3pPr marL="1143000" indent="-228600" defTabSz="990600" eaLnBrk="0" hangingPunct="0"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3pPr>
            <a:lvl4pPr marL="1600200" indent="-228600" defTabSz="990600" eaLnBrk="0" hangingPunct="0"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4pPr>
            <a:lvl5pPr marL="2057400" indent="-228600" defTabSz="990600" eaLnBrk="0" hangingPunct="0"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9pPr>
          </a:lstStyle>
          <a:p>
            <a:pPr eaLnBrk="1" hangingPunct="1"/>
            <a:fld id="{CD9AEF8D-6046-4BBC-AB6C-428C6BDCE256}" type="slidenum">
              <a:rPr lang="tr-TR" altLang="en-US" sz="1300">
                <a:latin typeface="Arial" panose="020B0604020202020204" pitchFamily="34" charset="0"/>
              </a:rPr>
              <a:pPr eaLnBrk="1" hangingPunct="1"/>
              <a:t>30</a:t>
            </a:fld>
            <a:endParaRPr lang="tr-TR" altLang="en-US" sz="1300">
              <a:latin typeface="Arial" panose="020B0604020202020204" pitchFamily="34" charset="0"/>
            </a:endParaRPr>
          </a:p>
        </p:txBody>
      </p:sp>
      <p:sp>
        <p:nvSpPr>
          <p:cNvPr id="27651" name="Rectangle 2">
            <a:extLst>
              <a:ext uri="{FF2B5EF4-FFF2-40B4-BE49-F238E27FC236}">
                <a16:creationId xmlns:a16="http://schemas.microsoft.com/office/drawing/2014/main" id="{F22AF7B5-C295-4624-A60B-F3591AF29CC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751138" y="531813"/>
            <a:ext cx="4730750" cy="2662237"/>
          </a:xfrm>
          <a:ln/>
        </p:spPr>
      </p:sp>
      <p:sp>
        <p:nvSpPr>
          <p:cNvPr id="27652" name="Rectangle 3">
            <a:extLst>
              <a:ext uri="{FF2B5EF4-FFF2-40B4-BE49-F238E27FC236}">
                <a16:creationId xmlns:a16="http://schemas.microsoft.com/office/drawing/2014/main" id="{21128AC6-3B45-40FB-AA42-79AE6747465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15255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751138" y="531813"/>
            <a:ext cx="4730750" cy="26622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81DDC4-6406-437C-89B7-41EDEE3A3063}" type="slidenum">
              <a:rPr lang="tr-TR" altLang="en-US" smtClean="0"/>
              <a:pPr/>
              <a:t>3</a:t>
            </a:fld>
            <a:endParaRPr lang="tr-TR" altLang="en-US"/>
          </a:p>
        </p:txBody>
      </p:sp>
    </p:spTree>
    <p:extLst>
      <p:ext uri="{BB962C8B-B14F-4D97-AF65-F5344CB8AC3E}">
        <p14:creationId xmlns:p14="http://schemas.microsoft.com/office/powerpoint/2010/main" val="11066488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751138" y="531813"/>
            <a:ext cx="4730750" cy="26622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81DDC4-6406-437C-89B7-41EDEE3A3063}" type="slidenum">
              <a:rPr lang="tr-TR" altLang="en-US" smtClean="0"/>
              <a:pPr/>
              <a:t>10</a:t>
            </a:fld>
            <a:endParaRPr lang="tr-TR" altLang="en-US"/>
          </a:p>
        </p:txBody>
      </p:sp>
    </p:spTree>
    <p:extLst>
      <p:ext uri="{BB962C8B-B14F-4D97-AF65-F5344CB8AC3E}">
        <p14:creationId xmlns:p14="http://schemas.microsoft.com/office/powerpoint/2010/main" val="38184172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751138" y="531813"/>
            <a:ext cx="4730750" cy="26622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81DDC4-6406-437C-89B7-41EDEE3A3063}" type="slidenum">
              <a:rPr lang="tr-TR" altLang="en-US" smtClean="0"/>
              <a:pPr/>
              <a:t>16</a:t>
            </a:fld>
            <a:endParaRPr lang="tr-TR" altLang="en-US"/>
          </a:p>
        </p:txBody>
      </p:sp>
    </p:spTree>
    <p:extLst>
      <p:ext uri="{BB962C8B-B14F-4D97-AF65-F5344CB8AC3E}">
        <p14:creationId xmlns:p14="http://schemas.microsoft.com/office/powerpoint/2010/main" val="36394648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>
            <a:extLst>
              <a:ext uri="{FF2B5EF4-FFF2-40B4-BE49-F238E27FC236}">
                <a16:creationId xmlns:a16="http://schemas.microsoft.com/office/drawing/2014/main" id="{8F7D74F8-7CC5-4F7B-AF3F-DC14D4187ED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 eaLnBrk="0" hangingPunct="0"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1pPr>
            <a:lvl2pPr marL="742950" indent="-285750" defTabSz="990600" eaLnBrk="0" hangingPunct="0"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2pPr>
            <a:lvl3pPr marL="1143000" indent="-228600" defTabSz="990600" eaLnBrk="0" hangingPunct="0"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3pPr>
            <a:lvl4pPr marL="1600200" indent="-228600" defTabSz="990600" eaLnBrk="0" hangingPunct="0"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4pPr>
            <a:lvl5pPr marL="2057400" indent="-228600" defTabSz="990600" eaLnBrk="0" hangingPunct="0"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9pPr>
          </a:lstStyle>
          <a:p>
            <a:pPr eaLnBrk="1" hangingPunct="1"/>
            <a:fld id="{CD9AEF8D-6046-4BBC-AB6C-428C6BDCE256}" type="slidenum">
              <a:rPr lang="tr-TR" altLang="en-US" sz="1300">
                <a:latin typeface="Arial" panose="020B0604020202020204" pitchFamily="34" charset="0"/>
              </a:rPr>
              <a:pPr eaLnBrk="1" hangingPunct="1"/>
              <a:t>19</a:t>
            </a:fld>
            <a:endParaRPr lang="tr-TR" altLang="en-US" sz="1300">
              <a:latin typeface="Arial" panose="020B0604020202020204" pitchFamily="34" charset="0"/>
            </a:endParaRPr>
          </a:p>
        </p:txBody>
      </p:sp>
      <p:sp>
        <p:nvSpPr>
          <p:cNvPr id="27651" name="Rectangle 2">
            <a:extLst>
              <a:ext uri="{FF2B5EF4-FFF2-40B4-BE49-F238E27FC236}">
                <a16:creationId xmlns:a16="http://schemas.microsoft.com/office/drawing/2014/main" id="{F22AF7B5-C295-4624-A60B-F3591AF29CC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751138" y="531813"/>
            <a:ext cx="4730750" cy="2662237"/>
          </a:xfrm>
          <a:ln/>
        </p:spPr>
      </p:sp>
      <p:sp>
        <p:nvSpPr>
          <p:cNvPr id="27652" name="Rectangle 3">
            <a:extLst>
              <a:ext uri="{FF2B5EF4-FFF2-40B4-BE49-F238E27FC236}">
                <a16:creationId xmlns:a16="http://schemas.microsoft.com/office/drawing/2014/main" id="{21128AC6-3B45-40FB-AA42-79AE6747465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16976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81DDC4-6406-437C-89B7-41EDEE3A3063}" type="slidenum">
              <a:rPr lang="tr-TR" altLang="en-US" smtClean="0"/>
              <a:pPr/>
              <a:t>24</a:t>
            </a:fld>
            <a:endParaRPr lang="tr-TR" altLang="en-US"/>
          </a:p>
        </p:txBody>
      </p:sp>
    </p:spTree>
    <p:extLst>
      <p:ext uri="{BB962C8B-B14F-4D97-AF65-F5344CB8AC3E}">
        <p14:creationId xmlns:p14="http://schemas.microsoft.com/office/powerpoint/2010/main" val="33453568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>
            <a:extLst>
              <a:ext uri="{FF2B5EF4-FFF2-40B4-BE49-F238E27FC236}">
                <a16:creationId xmlns:a16="http://schemas.microsoft.com/office/drawing/2014/main" id="{8F7D74F8-7CC5-4F7B-AF3F-DC14D4187ED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 eaLnBrk="0" hangingPunct="0"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1pPr>
            <a:lvl2pPr marL="742950" indent="-285750" defTabSz="990600" eaLnBrk="0" hangingPunct="0"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2pPr>
            <a:lvl3pPr marL="1143000" indent="-228600" defTabSz="990600" eaLnBrk="0" hangingPunct="0"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3pPr>
            <a:lvl4pPr marL="1600200" indent="-228600" defTabSz="990600" eaLnBrk="0" hangingPunct="0"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4pPr>
            <a:lvl5pPr marL="2057400" indent="-228600" defTabSz="990600" eaLnBrk="0" hangingPunct="0"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9pPr>
          </a:lstStyle>
          <a:p>
            <a:pPr eaLnBrk="1" hangingPunct="1"/>
            <a:fld id="{CD9AEF8D-6046-4BBC-AB6C-428C6BDCE256}" type="slidenum">
              <a:rPr lang="tr-TR" altLang="en-US" sz="1300">
                <a:latin typeface="Arial" panose="020B0604020202020204" pitchFamily="34" charset="0"/>
              </a:rPr>
              <a:pPr eaLnBrk="1" hangingPunct="1"/>
              <a:t>25</a:t>
            </a:fld>
            <a:endParaRPr lang="tr-TR" altLang="en-US" sz="1300">
              <a:latin typeface="Arial" panose="020B0604020202020204" pitchFamily="34" charset="0"/>
            </a:endParaRPr>
          </a:p>
        </p:txBody>
      </p:sp>
      <p:sp>
        <p:nvSpPr>
          <p:cNvPr id="27651" name="Rectangle 2">
            <a:extLst>
              <a:ext uri="{FF2B5EF4-FFF2-40B4-BE49-F238E27FC236}">
                <a16:creationId xmlns:a16="http://schemas.microsoft.com/office/drawing/2014/main" id="{F22AF7B5-C295-4624-A60B-F3591AF29CC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751138" y="531813"/>
            <a:ext cx="4730750" cy="2662237"/>
          </a:xfrm>
          <a:ln/>
        </p:spPr>
      </p:sp>
      <p:sp>
        <p:nvSpPr>
          <p:cNvPr id="27652" name="Rectangle 3">
            <a:extLst>
              <a:ext uri="{FF2B5EF4-FFF2-40B4-BE49-F238E27FC236}">
                <a16:creationId xmlns:a16="http://schemas.microsoft.com/office/drawing/2014/main" id="{21128AC6-3B45-40FB-AA42-79AE6747465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 alt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49569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>
            <a:extLst>
              <a:ext uri="{FF2B5EF4-FFF2-40B4-BE49-F238E27FC236}">
                <a16:creationId xmlns:a16="http://schemas.microsoft.com/office/drawing/2014/main" id="{8F7D74F8-7CC5-4F7B-AF3F-DC14D4187ED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 eaLnBrk="0" hangingPunct="0"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1pPr>
            <a:lvl2pPr marL="742950" indent="-285750" defTabSz="990600" eaLnBrk="0" hangingPunct="0"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2pPr>
            <a:lvl3pPr marL="1143000" indent="-228600" defTabSz="990600" eaLnBrk="0" hangingPunct="0"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3pPr>
            <a:lvl4pPr marL="1600200" indent="-228600" defTabSz="990600" eaLnBrk="0" hangingPunct="0"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4pPr>
            <a:lvl5pPr marL="2057400" indent="-228600" defTabSz="990600" eaLnBrk="0" hangingPunct="0"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9pPr>
          </a:lstStyle>
          <a:p>
            <a:pPr eaLnBrk="1" hangingPunct="1"/>
            <a:fld id="{CD9AEF8D-6046-4BBC-AB6C-428C6BDCE256}" type="slidenum">
              <a:rPr lang="tr-TR" altLang="en-US" sz="1300">
                <a:latin typeface="Arial" panose="020B0604020202020204" pitchFamily="34" charset="0"/>
              </a:rPr>
              <a:pPr eaLnBrk="1" hangingPunct="1"/>
              <a:t>26</a:t>
            </a:fld>
            <a:endParaRPr lang="tr-TR" altLang="en-US" sz="1300">
              <a:latin typeface="Arial" panose="020B0604020202020204" pitchFamily="34" charset="0"/>
            </a:endParaRPr>
          </a:p>
        </p:txBody>
      </p:sp>
      <p:sp>
        <p:nvSpPr>
          <p:cNvPr id="27651" name="Rectangle 2">
            <a:extLst>
              <a:ext uri="{FF2B5EF4-FFF2-40B4-BE49-F238E27FC236}">
                <a16:creationId xmlns:a16="http://schemas.microsoft.com/office/drawing/2014/main" id="{F22AF7B5-C295-4624-A60B-F3591AF29CC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751138" y="531813"/>
            <a:ext cx="4730750" cy="2662237"/>
          </a:xfrm>
          <a:ln/>
        </p:spPr>
      </p:sp>
      <p:sp>
        <p:nvSpPr>
          <p:cNvPr id="27652" name="Rectangle 3">
            <a:extLst>
              <a:ext uri="{FF2B5EF4-FFF2-40B4-BE49-F238E27FC236}">
                <a16:creationId xmlns:a16="http://schemas.microsoft.com/office/drawing/2014/main" id="{21128AC6-3B45-40FB-AA42-79AE6747465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24065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>
            <a:extLst>
              <a:ext uri="{FF2B5EF4-FFF2-40B4-BE49-F238E27FC236}">
                <a16:creationId xmlns:a16="http://schemas.microsoft.com/office/drawing/2014/main" id="{8F7D74F8-7CC5-4F7B-AF3F-DC14D4187ED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 eaLnBrk="0" hangingPunct="0"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1pPr>
            <a:lvl2pPr marL="742950" indent="-285750" defTabSz="990600" eaLnBrk="0" hangingPunct="0"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2pPr>
            <a:lvl3pPr marL="1143000" indent="-228600" defTabSz="990600" eaLnBrk="0" hangingPunct="0"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3pPr>
            <a:lvl4pPr marL="1600200" indent="-228600" defTabSz="990600" eaLnBrk="0" hangingPunct="0"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4pPr>
            <a:lvl5pPr marL="2057400" indent="-228600" defTabSz="990600" eaLnBrk="0" hangingPunct="0"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9pPr>
          </a:lstStyle>
          <a:p>
            <a:pPr eaLnBrk="1" hangingPunct="1"/>
            <a:fld id="{CD9AEF8D-6046-4BBC-AB6C-428C6BDCE256}" type="slidenum">
              <a:rPr lang="tr-TR" altLang="en-US" sz="1300">
                <a:latin typeface="Arial" panose="020B0604020202020204" pitchFamily="34" charset="0"/>
              </a:rPr>
              <a:pPr eaLnBrk="1" hangingPunct="1"/>
              <a:t>27</a:t>
            </a:fld>
            <a:endParaRPr lang="tr-TR" altLang="en-US" sz="1300">
              <a:latin typeface="Arial" panose="020B0604020202020204" pitchFamily="34" charset="0"/>
            </a:endParaRPr>
          </a:p>
        </p:txBody>
      </p:sp>
      <p:sp>
        <p:nvSpPr>
          <p:cNvPr id="27651" name="Rectangle 2">
            <a:extLst>
              <a:ext uri="{FF2B5EF4-FFF2-40B4-BE49-F238E27FC236}">
                <a16:creationId xmlns:a16="http://schemas.microsoft.com/office/drawing/2014/main" id="{F22AF7B5-C295-4624-A60B-F3591AF29CC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751138" y="531813"/>
            <a:ext cx="4730750" cy="2662237"/>
          </a:xfrm>
          <a:ln/>
        </p:spPr>
      </p:sp>
      <p:sp>
        <p:nvSpPr>
          <p:cNvPr id="27652" name="Rectangle 3">
            <a:extLst>
              <a:ext uri="{FF2B5EF4-FFF2-40B4-BE49-F238E27FC236}">
                <a16:creationId xmlns:a16="http://schemas.microsoft.com/office/drawing/2014/main" id="{21128AC6-3B45-40FB-AA42-79AE6747465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61565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23/08/2021</a:t>
            </a:r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Introdcution to Machine Learning</a:t>
            </a:r>
            <a:endParaRPr lang="tr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BFD6C-FF80-4CF0-AABB-2AC6BFC614FC}" type="slidenum">
              <a:rPr lang="tr-TR" altLang="en-US" smtClean="0"/>
              <a:pPr/>
              <a:t>‹#›</a:t>
            </a:fld>
            <a:endParaRPr lang="tr-TR" alt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8EC5FC9-F7D0-0141-850B-7623CA81A775}"/>
              </a:ext>
            </a:extLst>
          </p:cNvPr>
          <p:cNvSpPr/>
          <p:nvPr/>
        </p:nvSpPr>
        <p:spPr>
          <a:xfrm>
            <a:off x="10429390" y="360726"/>
            <a:ext cx="1035859" cy="1035859"/>
          </a:xfrm>
          <a:prstGeom prst="ellipse">
            <a:avLst/>
          </a:prstGeom>
          <a:noFill/>
          <a:ln w="381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8F839E6-7F1F-6E4D-B83C-F5DA99E98229}"/>
              </a:ext>
            </a:extLst>
          </p:cNvPr>
          <p:cNvSpPr/>
          <p:nvPr/>
        </p:nvSpPr>
        <p:spPr>
          <a:xfrm>
            <a:off x="10337662" y="4398630"/>
            <a:ext cx="1700492" cy="1700492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EACA50E-A3A8-9D41-B30C-03B00FB2DEF0}"/>
              </a:ext>
            </a:extLst>
          </p:cNvPr>
          <p:cNvSpPr/>
          <p:nvPr/>
        </p:nvSpPr>
        <p:spPr>
          <a:xfrm>
            <a:off x="5664569" y="541205"/>
            <a:ext cx="283407" cy="283407"/>
          </a:xfrm>
          <a:prstGeom prst="ellipse">
            <a:avLst/>
          </a:prstGeom>
          <a:solidFill>
            <a:schemeClr val="accent6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A92073B-F20B-034A-BC3A-9B993F0DD0BA}"/>
              </a:ext>
            </a:extLst>
          </p:cNvPr>
          <p:cNvSpPr/>
          <p:nvPr/>
        </p:nvSpPr>
        <p:spPr>
          <a:xfrm>
            <a:off x="458087" y="5430446"/>
            <a:ext cx="99011" cy="99011"/>
          </a:xfrm>
          <a:prstGeom prst="ellipse">
            <a:avLst/>
          </a:prstGeom>
          <a:solidFill>
            <a:schemeClr val="accent4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4091F50-D240-B145-B0B1-DAEDDFDE34AD}"/>
              </a:ext>
            </a:extLst>
          </p:cNvPr>
          <p:cNvSpPr/>
          <p:nvPr/>
        </p:nvSpPr>
        <p:spPr>
          <a:xfrm>
            <a:off x="0" y="-1994"/>
            <a:ext cx="1700492" cy="1700492"/>
          </a:xfrm>
          <a:prstGeom prst="ellipse">
            <a:avLst/>
          </a:prstGeom>
          <a:noFill/>
          <a:ln w="38100">
            <a:solidFill>
              <a:schemeClr val="accent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93385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val 12">
            <a:extLst>
              <a:ext uri="{FF2B5EF4-FFF2-40B4-BE49-F238E27FC236}">
                <a16:creationId xmlns:a16="http://schemas.microsoft.com/office/drawing/2014/main" id="{71DAD948-6707-714E-9E8F-26A36F4AE20E}"/>
              </a:ext>
            </a:extLst>
          </p:cNvPr>
          <p:cNvSpPr/>
          <p:nvPr/>
        </p:nvSpPr>
        <p:spPr>
          <a:xfrm>
            <a:off x="10429390" y="360726"/>
            <a:ext cx="1035859" cy="1035859"/>
          </a:xfrm>
          <a:prstGeom prst="ellipse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5F81511-AC79-6748-869A-9982CD568B16}"/>
              </a:ext>
            </a:extLst>
          </p:cNvPr>
          <p:cNvSpPr/>
          <p:nvPr/>
        </p:nvSpPr>
        <p:spPr>
          <a:xfrm>
            <a:off x="10337662" y="4398630"/>
            <a:ext cx="1700492" cy="1700492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A6F72D4E-9F4D-6341-9F9E-63E01AF59B4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654414" y="265113"/>
            <a:ext cx="6089650" cy="6089650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89000"/>
                </a:schemeClr>
              </a:gs>
              <a:gs pos="23000">
                <a:schemeClr val="accent6">
                  <a:lumMod val="89000"/>
                </a:schemeClr>
              </a:gs>
              <a:gs pos="69000">
                <a:schemeClr val="accent6">
                  <a:lumMod val="75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23/08/2021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Introdcution to Machine Learning</a:t>
            </a:r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E2C4A-EC6E-40E8-9145-34703132768D}" type="slidenum">
              <a:rPr lang="tr-TR" altLang="en-US" smtClean="0"/>
              <a:pPr/>
              <a:t>‹#›</a:t>
            </a:fld>
            <a:endParaRPr lang="tr-TR" altLang="en-US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A2F758DC-4792-1D42-83A8-ED4E6CD5F7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7279" y="2322728"/>
            <a:ext cx="4144096" cy="4032225"/>
          </a:xfrm>
        </p:spPr>
        <p:txBody>
          <a:bodyPr anchor="t"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CB8633A-7C70-3C48-8FEE-69941AF2B466}"/>
              </a:ext>
            </a:extLst>
          </p:cNvPr>
          <p:cNvSpPr/>
          <p:nvPr/>
        </p:nvSpPr>
        <p:spPr>
          <a:xfrm>
            <a:off x="5535466" y="5600935"/>
            <a:ext cx="643415" cy="643415"/>
          </a:xfrm>
          <a:prstGeom prst="ellipse">
            <a:avLst/>
          </a:prstGeom>
          <a:noFill/>
          <a:ln w="38100">
            <a:solidFill>
              <a:schemeClr val="accent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23B967D9-597D-E14A-AE80-4C3877655FB2}"/>
              </a:ext>
            </a:extLst>
          </p:cNvPr>
          <p:cNvSpPr/>
          <p:nvPr/>
        </p:nvSpPr>
        <p:spPr>
          <a:xfrm>
            <a:off x="5664569" y="541205"/>
            <a:ext cx="283407" cy="283407"/>
          </a:xfrm>
          <a:prstGeom prst="ellipse">
            <a:avLst/>
          </a:prstGeom>
          <a:solidFill>
            <a:schemeClr val="accent5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7114435-8CC0-E744-B541-8EF28B774ECF}"/>
              </a:ext>
            </a:extLst>
          </p:cNvPr>
          <p:cNvSpPr/>
          <p:nvPr/>
        </p:nvSpPr>
        <p:spPr>
          <a:xfrm flipV="1">
            <a:off x="11885583" y="3453319"/>
            <a:ext cx="167338" cy="167338"/>
          </a:xfrm>
          <a:prstGeom prst="ellipse">
            <a:avLst/>
          </a:prstGeom>
          <a:solidFill>
            <a:schemeClr val="accent2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B844B6D-9772-1D4A-A22A-19F6A1250CD6}"/>
              </a:ext>
            </a:extLst>
          </p:cNvPr>
          <p:cNvGrpSpPr/>
          <p:nvPr/>
        </p:nvGrpSpPr>
        <p:grpSpPr>
          <a:xfrm rot="5400000">
            <a:off x="-21619" y="1088453"/>
            <a:ext cx="910099" cy="99010"/>
            <a:chOff x="622418" y="280927"/>
            <a:chExt cx="2335705" cy="254101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4834FA13-7139-8546-99A9-CF39B5EDFDF5}"/>
                </a:ext>
              </a:extLst>
            </p:cNvPr>
            <p:cNvSpPr/>
            <p:nvPr/>
          </p:nvSpPr>
          <p:spPr>
            <a:xfrm>
              <a:off x="1038739" y="280927"/>
              <a:ext cx="254101" cy="254101"/>
            </a:xfrm>
            <a:prstGeom prst="ellipse">
              <a:avLst/>
            </a:prstGeom>
            <a:solidFill>
              <a:schemeClr val="accent2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9746C656-7A16-8445-80B5-88C23703E694}"/>
                </a:ext>
              </a:extLst>
            </p:cNvPr>
            <p:cNvSpPr/>
            <p:nvPr/>
          </p:nvSpPr>
          <p:spPr>
            <a:xfrm>
              <a:off x="1455060" y="280927"/>
              <a:ext cx="254101" cy="254101"/>
            </a:xfrm>
            <a:prstGeom prst="ellipse">
              <a:avLst/>
            </a:prstGeom>
            <a:solidFill>
              <a:schemeClr val="accent3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1E0A223A-22AD-6D40-9B6F-62F488036D58}"/>
                </a:ext>
              </a:extLst>
            </p:cNvPr>
            <p:cNvSpPr/>
            <p:nvPr/>
          </p:nvSpPr>
          <p:spPr>
            <a:xfrm>
              <a:off x="1871381" y="280927"/>
              <a:ext cx="254101" cy="254101"/>
            </a:xfrm>
            <a:prstGeom prst="ellipse">
              <a:avLst/>
            </a:prstGeom>
            <a:solidFill>
              <a:schemeClr val="accent4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DB8FD84-D022-E842-9B56-88F0574EBD30}"/>
                </a:ext>
              </a:extLst>
            </p:cNvPr>
            <p:cNvSpPr/>
            <p:nvPr/>
          </p:nvSpPr>
          <p:spPr>
            <a:xfrm>
              <a:off x="2287702" y="280927"/>
              <a:ext cx="254101" cy="254101"/>
            </a:xfrm>
            <a:prstGeom prst="ellipse">
              <a:avLst/>
            </a:prstGeom>
            <a:solidFill>
              <a:schemeClr val="accent5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42F4DC0E-4CC4-374D-BE14-132577B95A70}"/>
                </a:ext>
              </a:extLst>
            </p:cNvPr>
            <p:cNvSpPr/>
            <p:nvPr/>
          </p:nvSpPr>
          <p:spPr>
            <a:xfrm>
              <a:off x="2704022" y="280927"/>
              <a:ext cx="254101" cy="254101"/>
            </a:xfrm>
            <a:prstGeom prst="ellipse">
              <a:avLst/>
            </a:prstGeom>
            <a:solidFill>
              <a:schemeClr val="accent6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A4E00522-1D16-F244-89FE-668EEBD08F2B}"/>
                </a:ext>
              </a:extLst>
            </p:cNvPr>
            <p:cNvSpPr/>
            <p:nvPr/>
          </p:nvSpPr>
          <p:spPr>
            <a:xfrm>
              <a:off x="622418" y="280927"/>
              <a:ext cx="254101" cy="254101"/>
            </a:xfrm>
            <a:prstGeom prst="ellipse">
              <a:avLst/>
            </a:prstGeom>
            <a:solidFill>
              <a:schemeClr val="accent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7" name="Title 1">
            <a:extLst>
              <a:ext uri="{FF2B5EF4-FFF2-40B4-BE49-F238E27FC236}">
                <a16:creationId xmlns:a16="http://schemas.microsoft.com/office/drawing/2014/main" id="{C4C5AC59-B537-D54C-9B5C-55B75E9117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280" y="421817"/>
            <a:ext cx="4144095" cy="1369074"/>
          </a:xfrm>
          <a:prstGeom prst="rect">
            <a:avLst/>
          </a:prstGeom>
        </p:spPr>
        <p:txBody>
          <a:bodyPr lIns="0" rIns="0" anchor="ctr">
            <a:normAutofit/>
          </a:bodyPr>
          <a:lstStyle>
            <a:lvl1pPr>
              <a:defRPr sz="4000" cap="all" baseline="0"/>
            </a:lvl1pPr>
          </a:lstStyle>
          <a:p>
            <a:r>
              <a:rPr lang="en-US" dirty="0"/>
              <a:t>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2999793830"/>
      </p:ext>
    </p:extLst>
  </p:cSld>
  <p:clrMapOvr>
    <a:masterClrMapping/>
  </p:clrMapOvr>
  <p:hf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23/08/2021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Introdcution to Machine Learning</a:t>
            </a:r>
            <a:endParaRPr lang="tr-T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DE764-B8A9-453E-9072-BCEEF062CD7B}" type="slidenum">
              <a:rPr lang="tr-TR" altLang="en-US" smtClean="0"/>
              <a:pPr/>
              <a:t>‹#›</a:t>
            </a:fld>
            <a:endParaRPr lang="tr-TR" alt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A2141DD-8D8D-FA43-BD4F-2CFC93C87782}"/>
              </a:ext>
            </a:extLst>
          </p:cNvPr>
          <p:cNvGrpSpPr/>
          <p:nvPr/>
        </p:nvGrpSpPr>
        <p:grpSpPr>
          <a:xfrm rot="5400000">
            <a:off x="-21619" y="1088453"/>
            <a:ext cx="910099" cy="99010"/>
            <a:chOff x="622418" y="280927"/>
            <a:chExt cx="2335705" cy="254101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71A62821-5E0F-DE41-B5C2-17A3A7277F4E}"/>
                </a:ext>
              </a:extLst>
            </p:cNvPr>
            <p:cNvSpPr/>
            <p:nvPr/>
          </p:nvSpPr>
          <p:spPr>
            <a:xfrm>
              <a:off x="1038739" y="280927"/>
              <a:ext cx="254101" cy="254101"/>
            </a:xfrm>
            <a:prstGeom prst="ellipse">
              <a:avLst/>
            </a:prstGeom>
            <a:solidFill>
              <a:schemeClr val="accent2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C311AE14-D8F0-1D4C-9D8D-603836582793}"/>
                </a:ext>
              </a:extLst>
            </p:cNvPr>
            <p:cNvSpPr/>
            <p:nvPr/>
          </p:nvSpPr>
          <p:spPr>
            <a:xfrm>
              <a:off x="1455060" y="280927"/>
              <a:ext cx="254101" cy="254101"/>
            </a:xfrm>
            <a:prstGeom prst="ellipse">
              <a:avLst/>
            </a:prstGeom>
            <a:solidFill>
              <a:schemeClr val="accent3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1F2BE645-D4F2-304C-9AFA-473D8F888A85}"/>
                </a:ext>
              </a:extLst>
            </p:cNvPr>
            <p:cNvSpPr/>
            <p:nvPr/>
          </p:nvSpPr>
          <p:spPr>
            <a:xfrm>
              <a:off x="1871381" y="280927"/>
              <a:ext cx="254101" cy="254101"/>
            </a:xfrm>
            <a:prstGeom prst="ellipse">
              <a:avLst/>
            </a:prstGeom>
            <a:solidFill>
              <a:schemeClr val="accent4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93640330-30A6-6948-87A7-9DE6D41794F5}"/>
                </a:ext>
              </a:extLst>
            </p:cNvPr>
            <p:cNvSpPr/>
            <p:nvPr/>
          </p:nvSpPr>
          <p:spPr>
            <a:xfrm>
              <a:off x="2287702" y="280927"/>
              <a:ext cx="254101" cy="254101"/>
            </a:xfrm>
            <a:prstGeom prst="ellipse">
              <a:avLst/>
            </a:prstGeom>
            <a:solidFill>
              <a:schemeClr val="accent5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ADFB6548-D83C-1D4E-AE87-2E8F1D3D0FA7}"/>
                </a:ext>
              </a:extLst>
            </p:cNvPr>
            <p:cNvSpPr/>
            <p:nvPr/>
          </p:nvSpPr>
          <p:spPr>
            <a:xfrm>
              <a:off x="2704022" y="280927"/>
              <a:ext cx="254101" cy="254101"/>
            </a:xfrm>
            <a:prstGeom prst="ellipse">
              <a:avLst/>
            </a:prstGeom>
            <a:solidFill>
              <a:schemeClr val="accent6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D97C7400-7EDC-8845-AB5A-80FB8175C1E2}"/>
                </a:ext>
              </a:extLst>
            </p:cNvPr>
            <p:cNvSpPr/>
            <p:nvPr/>
          </p:nvSpPr>
          <p:spPr>
            <a:xfrm>
              <a:off x="622418" y="280927"/>
              <a:ext cx="254101" cy="254101"/>
            </a:xfrm>
            <a:prstGeom prst="ellipse">
              <a:avLst/>
            </a:prstGeom>
            <a:solidFill>
              <a:schemeClr val="accent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8" name="Title 1">
            <a:extLst>
              <a:ext uri="{FF2B5EF4-FFF2-40B4-BE49-F238E27FC236}">
                <a16:creationId xmlns:a16="http://schemas.microsoft.com/office/drawing/2014/main" id="{BC941C44-9B96-0040-8C71-D8364EB577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280" y="421817"/>
            <a:ext cx="10058400" cy="1369074"/>
          </a:xfrm>
          <a:prstGeom prst="rect">
            <a:avLst/>
          </a:prstGeom>
        </p:spPr>
        <p:txBody>
          <a:bodyPr lIns="0" rIns="0" anchor="ctr">
            <a:normAutofit/>
          </a:bodyPr>
          <a:lstStyle>
            <a:lvl1pPr>
              <a:defRPr sz="4000" cap="all" baseline="0"/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E014993B-5057-2A4C-9CA0-383DC5504020}"/>
              </a:ext>
            </a:extLst>
          </p:cNvPr>
          <p:cNvSpPr/>
          <p:nvPr/>
        </p:nvSpPr>
        <p:spPr>
          <a:xfrm>
            <a:off x="10429390" y="360726"/>
            <a:ext cx="1035859" cy="1035859"/>
          </a:xfrm>
          <a:prstGeom prst="ellipse">
            <a:avLst/>
          </a:prstGeom>
          <a:noFill/>
          <a:ln w="381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43B110E8-1FE2-BC47-A5AE-4C698B688B65}"/>
              </a:ext>
            </a:extLst>
          </p:cNvPr>
          <p:cNvSpPr/>
          <p:nvPr/>
        </p:nvSpPr>
        <p:spPr>
          <a:xfrm>
            <a:off x="5664570" y="125360"/>
            <a:ext cx="176394" cy="176394"/>
          </a:xfrm>
          <a:prstGeom prst="ellipse">
            <a:avLst/>
          </a:prstGeom>
          <a:solidFill>
            <a:schemeClr val="accent6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7DACF2F-5D4D-434D-8786-E4DF0385E6F6}"/>
              </a:ext>
            </a:extLst>
          </p:cNvPr>
          <p:cNvSpPr/>
          <p:nvPr/>
        </p:nvSpPr>
        <p:spPr>
          <a:xfrm>
            <a:off x="458087" y="5430446"/>
            <a:ext cx="99011" cy="99011"/>
          </a:xfrm>
          <a:prstGeom prst="ellipse">
            <a:avLst/>
          </a:prstGeom>
          <a:solidFill>
            <a:schemeClr val="accent4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FE816CC-CBCA-7946-B9E5-E9649EF369BE}"/>
              </a:ext>
            </a:extLst>
          </p:cNvPr>
          <p:cNvSpPr/>
          <p:nvPr/>
        </p:nvSpPr>
        <p:spPr>
          <a:xfrm>
            <a:off x="11383587" y="6035040"/>
            <a:ext cx="776923" cy="776923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5080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23/08/2021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Introdcution to Machine Learning</a:t>
            </a:r>
            <a:endParaRPr lang="tr-T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E2C4A-EC6E-40E8-9145-34703132768D}" type="slidenum">
              <a:rPr lang="tr-TR" altLang="en-US" smtClean="0"/>
              <a:pPr/>
              <a:t>‹#›</a:t>
            </a:fld>
            <a:endParaRPr lang="tr-TR" altLang="en-US"/>
          </a:p>
        </p:txBody>
      </p:sp>
      <p:sp>
        <p:nvSpPr>
          <p:cNvPr id="14" name="Picture Placeholder 3">
            <a:extLst>
              <a:ext uri="{FF2B5EF4-FFF2-40B4-BE49-F238E27FC236}">
                <a16:creationId xmlns:a16="http://schemas.microsoft.com/office/drawing/2014/main" id="{C950F4E3-11A9-2549-A00D-601AEF6E49A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97279" y="2160508"/>
            <a:ext cx="2919413" cy="2919413"/>
          </a:xfrm>
          <a:prstGeom prst="ellipse">
            <a:avLst/>
          </a:prstGeom>
          <a:solidFill>
            <a:srgbClr val="EDEFF7"/>
          </a:solidFill>
          <a:ln w="38100">
            <a:solidFill>
              <a:schemeClr val="accent3"/>
            </a:solidFill>
          </a:ln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21B5A175-E633-E74F-AE3B-DF58F989F44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59186" y="2160508"/>
            <a:ext cx="2919413" cy="2919413"/>
          </a:xfrm>
          <a:prstGeom prst="ellipse">
            <a:avLst/>
          </a:prstGeom>
          <a:solidFill>
            <a:srgbClr val="EDEFF7"/>
          </a:solidFill>
          <a:ln w="38100">
            <a:solidFill>
              <a:schemeClr val="accent6"/>
            </a:solidFill>
          </a:ln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Picture Placeholder 3">
            <a:extLst>
              <a:ext uri="{FF2B5EF4-FFF2-40B4-BE49-F238E27FC236}">
                <a16:creationId xmlns:a16="http://schemas.microsoft.com/office/drawing/2014/main" id="{261D2778-BA56-D247-9B2C-28D010C9D4E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221093" y="2160508"/>
            <a:ext cx="2919413" cy="2919413"/>
          </a:xfrm>
          <a:prstGeom prst="ellipse">
            <a:avLst/>
          </a:prstGeom>
          <a:solidFill>
            <a:srgbClr val="EDEFF7"/>
          </a:solidFill>
          <a:ln w="38100">
            <a:solidFill>
              <a:schemeClr val="accent1"/>
            </a:solidFill>
          </a:ln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2DAF6EFF-134E-BA40-8B51-917FDE13C07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097279" y="5486968"/>
            <a:ext cx="2919413" cy="583534"/>
          </a:xfrm>
        </p:spPr>
        <p:txBody>
          <a:bodyPr lIns="91440" rIns="91440" anchor="ctr">
            <a:normAutofit/>
          </a:bodyPr>
          <a:lstStyle>
            <a:lvl1pPr marL="0" indent="0" algn="ctr">
              <a:buNone/>
              <a:defRPr sz="18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Name Goes Here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188BF917-678C-1249-95B9-7FD2AC7B2231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4666773" y="5486968"/>
            <a:ext cx="2919413" cy="583534"/>
          </a:xfrm>
        </p:spPr>
        <p:txBody>
          <a:bodyPr lIns="91440" rIns="91440" anchor="ctr">
            <a:normAutofit/>
          </a:bodyPr>
          <a:lstStyle>
            <a:lvl1pPr marL="0" indent="0" algn="ctr">
              <a:buNone/>
              <a:defRPr sz="18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Name Goes Here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BAFF17AE-3EA2-2D47-BCDD-E5587B127062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8236267" y="5486968"/>
            <a:ext cx="2919413" cy="583534"/>
          </a:xfrm>
        </p:spPr>
        <p:txBody>
          <a:bodyPr lIns="91440" rIns="91440" anchor="ctr">
            <a:normAutofit/>
          </a:bodyPr>
          <a:lstStyle>
            <a:lvl1pPr marL="0" indent="0" algn="ctr">
              <a:buNone/>
              <a:defRPr sz="18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Name Goes Here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2D7EDB7-7C02-0245-8A1F-553F094A4429}"/>
              </a:ext>
            </a:extLst>
          </p:cNvPr>
          <p:cNvGrpSpPr/>
          <p:nvPr/>
        </p:nvGrpSpPr>
        <p:grpSpPr>
          <a:xfrm rot="5400000">
            <a:off x="-21619" y="1088453"/>
            <a:ext cx="910099" cy="99010"/>
            <a:chOff x="622418" y="280927"/>
            <a:chExt cx="2335705" cy="254101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8CF5D165-4F6F-2447-8B9E-8B0D94808ED3}"/>
                </a:ext>
              </a:extLst>
            </p:cNvPr>
            <p:cNvSpPr/>
            <p:nvPr/>
          </p:nvSpPr>
          <p:spPr>
            <a:xfrm>
              <a:off x="1038739" y="280927"/>
              <a:ext cx="254101" cy="254101"/>
            </a:xfrm>
            <a:prstGeom prst="ellipse">
              <a:avLst/>
            </a:prstGeom>
            <a:solidFill>
              <a:schemeClr val="accent2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146C35C7-7133-4C43-BBF7-575440F7BAD3}"/>
                </a:ext>
              </a:extLst>
            </p:cNvPr>
            <p:cNvSpPr/>
            <p:nvPr/>
          </p:nvSpPr>
          <p:spPr>
            <a:xfrm>
              <a:off x="1455060" y="280927"/>
              <a:ext cx="254101" cy="254101"/>
            </a:xfrm>
            <a:prstGeom prst="ellipse">
              <a:avLst/>
            </a:prstGeom>
            <a:solidFill>
              <a:schemeClr val="accent3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D33DD7BE-C379-5C42-9FB0-EF72161049F4}"/>
                </a:ext>
              </a:extLst>
            </p:cNvPr>
            <p:cNvSpPr/>
            <p:nvPr/>
          </p:nvSpPr>
          <p:spPr>
            <a:xfrm>
              <a:off x="1871381" y="280927"/>
              <a:ext cx="254101" cy="254101"/>
            </a:xfrm>
            <a:prstGeom prst="ellipse">
              <a:avLst/>
            </a:prstGeom>
            <a:solidFill>
              <a:schemeClr val="accent4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743DFC41-C6DE-7942-9358-E23A1EE8759D}"/>
                </a:ext>
              </a:extLst>
            </p:cNvPr>
            <p:cNvSpPr/>
            <p:nvPr/>
          </p:nvSpPr>
          <p:spPr>
            <a:xfrm>
              <a:off x="2287702" y="280927"/>
              <a:ext cx="254101" cy="254101"/>
            </a:xfrm>
            <a:prstGeom prst="ellipse">
              <a:avLst/>
            </a:prstGeom>
            <a:solidFill>
              <a:schemeClr val="accent5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A2ABB593-7229-9548-8BCC-C947B1BF8D93}"/>
                </a:ext>
              </a:extLst>
            </p:cNvPr>
            <p:cNvSpPr/>
            <p:nvPr/>
          </p:nvSpPr>
          <p:spPr>
            <a:xfrm>
              <a:off x="2704022" y="280927"/>
              <a:ext cx="254101" cy="254101"/>
            </a:xfrm>
            <a:prstGeom prst="ellipse">
              <a:avLst/>
            </a:prstGeom>
            <a:solidFill>
              <a:schemeClr val="accent6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986D2413-D60D-484E-ACAB-31891AFDA133}"/>
                </a:ext>
              </a:extLst>
            </p:cNvPr>
            <p:cNvSpPr/>
            <p:nvPr/>
          </p:nvSpPr>
          <p:spPr>
            <a:xfrm>
              <a:off x="622418" y="280927"/>
              <a:ext cx="254101" cy="254101"/>
            </a:xfrm>
            <a:prstGeom prst="ellipse">
              <a:avLst/>
            </a:prstGeom>
            <a:solidFill>
              <a:schemeClr val="accent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4" name="Title 1">
            <a:extLst>
              <a:ext uri="{FF2B5EF4-FFF2-40B4-BE49-F238E27FC236}">
                <a16:creationId xmlns:a16="http://schemas.microsoft.com/office/drawing/2014/main" id="{86090E0F-345E-3D4B-8886-95D8A4A77C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280" y="421817"/>
            <a:ext cx="10058400" cy="1369074"/>
          </a:xfrm>
          <a:prstGeom prst="rect">
            <a:avLst/>
          </a:prstGeom>
        </p:spPr>
        <p:txBody>
          <a:bodyPr lIns="0" rIns="0" anchor="ctr">
            <a:normAutofit/>
          </a:bodyPr>
          <a:lstStyle>
            <a:lvl1pPr>
              <a:defRPr sz="4000" cap="all" baseline="0"/>
            </a:lvl1pPr>
          </a:lstStyle>
          <a:p>
            <a:r>
              <a:rPr lang="en-US" dirty="0"/>
              <a:t>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730127511"/>
      </p:ext>
    </p:extLst>
  </p:cSld>
  <p:clrMapOvr>
    <a:masterClrMapping/>
  </p:clrMapOvr>
  <p:hf hd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17873" y="758952"/>
            <a:ext cx="7356255" cy="3566160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algn="ctr">
              <a:lnSpc>
                <a:spcPct val="9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17873" y="4663440"/>
            <a:ext cx="7356255" cy="1143000"/>
          </a:xfrm>
        </p:spPr>
        <p:txBody>
          <a:bodyPr lIns="91440" rIns="91440" anchor="t" anchorCtr="0">
            <a:normAutofit/>
          </a:bodyPr>
          <a:lstStyle>
            <a:lvl1pPr marL="0" indent="0" algn="ctr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158240" y="4485132"/>
            <a:ext cx="987552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23/08/2021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Introdcution to Machine Learning</a:t>
            </a:r>
            <a:endParaRPr lang="tr-TR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E2C4A-EC6E-40E8-9145-34703132768D}" type="slidenum">
              <a:rPr lang="tr-TR" altLang="en-US" smtClean="0"/>
              <a:pPr/>
              <a:t>‹#›</a:t>
            </a:fld>
            <a:endParaRPr lang="tr-TR" alt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675A452-E352-BE40-9E44-7C0E90F4DBC5}"/>
              </a:ext>
            </a:extLst>
          </p:cNvPr>
          <p:cNvSpPr/>
          <p:nvPr/>
        </p:nvSpPr>
        <p:spPr>
          <a:xfrm>
            <a:off x="10429390" y="360726"/>
            <a:ext cx="1035859" cy="1035859"/>
          </a:xfrm>
          <a:prstGeom prst="ellipse">
            <a:avLst/>
          </a:prstGeom>
          <a:noFill/>
          <a:ln w="381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2E00246-7C7C-8E48-B95E-02BE89F197F5}"/>
              </a:ext>
            </a:extLst>
          </p:cNvPr>
          <p:cNvSpPr/>
          <p:nvPr/>
        </p:nvSpPr>
        <p:spPr>
          <a:xfrm>
            <a:off x="10337662" y="4398630"/>
            <a:ext cx="1700492" cy="1700492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BF1652A-A323-BC48-9A00-7ECF1C4E1DA4}"/>
              </a:ext>
            </a:extLst>
          </p:cNvPr>
          <p:cNvSpPr/>
          <p:nvPr/>
        </p:nvSpPr>
        <p:spPr>
          <a:xfrm>
            <a:off x="11634902" y="2565781"/>
            <a:ext cx="283407" cy="283407"/>
          </a:xfrm>
          <a:prstGeom prst="ellipse">
            <a:avLst/>
          </a:prstGeom>
          <a:solidFill>
            <a:schemeClr val="accent2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733BC29-8FD1-CB45-8FF6-0C7CC3CB423D}"/>
              </a:ext>
            </a:extLst>
          </p:cNvPr>
          <p:cNvSpPr/>
          <p:nvPr/>
        </p:nvSpPr>
        <p:spPr>
          <a:xfrm>
            <a:off x="458087" y="5430446"/>
            <a:ext cx="99011" cy="99011"/>
          </a:xfrm>
          <a:prstGeom prst="ellipse">
            <a:avLst/>
          </a:prstGeom>
          <a:solidFill>
            <a:schemeClr val="accent4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C67EB1F-C984-B840-BD1F-FD174D01A3AF}"/>
              </a:ext>
            </a:extLst>
          </p:cNvPr>
          <p:cNvSpPr/>
          <p:nvPr/>
        </p:nvSpPr>
        <p:spPr>
          <a:xfrm>
            <a:off x="6135" y="0"/>
            <a:ext cx="1700492" cy="1700492"/>
          </a:xfrm>
          <a:prstGeom prst="ellipse">
            <a:avLst/>
          </a:prstGeom>
          <a:noFill/>
          <a:ln w="38100">
            <a:solidFill>
              <a:schemeClr val="accent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9D75F8B1-A294-E349-BD08-B06B2954212A}"/>
              </a:ext>
            </a:extLst>
          </p:cNvPr>
          <p:cNvGrpSpPr/>
          <p:nvPr/>
        </p:nvGrpSpPr>
        <p:grpSpPr>
          <a:xfrm>
            <a:off x="495300" y="0"/>
            <a:ext cx="11201400" cy="6880860"/>
            <a:chOff x="495300" y="0"/>
            <a:chExt cx="11201400" cy="6880860"/>
          </a:xfrm>
        </p:grpSpPr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5942EFAD-842E-9C46-9853-C0F135D24007}"/>
                </a:ext>
              </a:extLst>
            </p:cNvPr>
            <p:cNvSpPr/>
            <p:nvPr/>
          </p:nvSpPr>
          <p:spPr>
            <a:xfrm>
              <a:off x="495300" y="0"/>
              <a:ext cx="1337265" cy="6880860"/>
            </a:xfrm>
            <a:custGeom>
              <a:avLst/>
              <a:gdLst>
                <a:gd name="connsiteX0" fmla="*/ 1173967 w 1337265"/>
                <a:gd name="connsiteY0" fmla="*/ 0 h 6880860"/>
                <a:gd name="connsiteX1" fmla="*/ 1319300 w 1337265"/>
                <a:gd name="connsiteY1" fmla="*/ 0 h 6880860"/>
                <a:gd name="connsiteX2" fmla="*/ 1204253 w 1337265"/>
                <a:gd name="connsiteY2" fmla="*/ 146399 h 6880860"/>
                <a:gd name="connsiteX3" fmla="*/ 114300 w 1337265"/>
                <a:gd name="connsiteY3" fmla="*/ 3429000 h 6880860"/>
                <a:gd name="connsiteX4" fmla="*/ 1204253 w 1337265"/>
                <a:gd name="connsiteY4" fmla="*/ 6711601 h 6880860"/>
                <a:gd name="connsiteX5" fmla="*/ 1337265 w 1337265"/>
                <a:gd name="connsiteY5" fmla="*/ 6880860 h 6880860"/>
                <a:gd name="connsiteX6" fmla="*/ 1191931 w 1337265"/>
                <a:gd name="connsiteY6" fmla="*/ 6880860 h 6880860"/>
                <a:gd name="connsiteX7" fmla="*/ 1112661 w 1337265"/>
                <a:gd name="connsiteY7" fmla="*/ 6779988 h 6880860"/>
                <a:gd name="connsiteX8" fmla="*/ 0 w 1337265"/>
                <a:gd name="connsiteY8" fmla="*/ 3429000 h 6880860"/>
                <a:gd name="connsiteX9" fmla="*/ 1112661 w 1337265"/>
                <a:gd name="connsiteY9" fmla="*/ 78012 h 6880860"/>
                <a:gd name="connsiteX10" fmla="*/ 1173967 w 1337265"/>
                <a:gd name="connsiteY10" fmla="*/ 0 h 6880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37265" h="6880860">
                  <a:moveTo>
                    <a:pt x="1173967" y="0"/>
                  </a:moveTo>
                  <a:lnTo>
                    <a:pt x="1319300" y="0"/>
                  </a:lnTo>
                  <a:lnTo>
                    <a:pt x="1204253" y="146399"/>
                  </a:lnTo>
                  <a:cubicBezTo>
                    <a:pt x="519693" y="1061765"/>
                    <a:pt x="114300" y="2198040"/>
                    <a:pt x="114300" y="3429000"/>
                  </a:cubicBezTo>
                  <a:cubicBezTo>
                    <a:pt x="114300" y="4659960"/>
                    <a:pt x="519693" y="5796235"/>
                    <a:pt x="1204253" y="6711601"/>
                  </a:cubicBezTo>
                  <a:lnTo>
                    <a:pt x="1337265" y="6880860"/>
                  </a:lnTo>
                  <a:lnTo>
                    <a:pt x="1191931" y="6880860"/>
                  </a:lnTo>
                  <a:lnTo>
                    <a:pt x="1112661" y="6779988"/>
                  </a:lnTo>
                  <a:cubicBezTo>
                    <a:pt x="413839" y="5845552"/>
                    <a:pt x="0" y="4685605"/>
                    <a:pt x="0" y="3429000"/>
                  </a:cubicBezTo>
                  <a:cubicBezTo>
                    <a:pt x="0" y="2172395"/>
                    <a:pt x="413839" y="1012448"/>
                    <a:pt x="1112661" y="78012"/>
                  </a:cubicBezTo>
                  <a:lnTo>
                    <a:pt x="117396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BE0B7AF7-52C0-EB45-93DE-79DFF44F5AAE}"/>
                </a:ext>
              </a:extLst>
            </p:cNvPr>
            <p:cNvSpPr/>
            <p:nvPr/>
          </p:nvSpPr>
          <p:spPr>
            <a:xfrm>
              <a:off x="10359435" y="0"/>
              <a:ext cx="1337265" cy="6880860"/>
            </a:xfrm>
            <a:custGeom>
              <a:avLst/>
              <a:gdLst>
                <a:gd name="connsiteX0" fmla="*/ 17965 w 1337265"/>
                <a:gd name="connsiteY0" fmla="*/ 0 h 6880860"/>
                <a:gd name="connsiteX1" fmla="*/ 163299 w 1337265"/>
                <a:gd name="connsiteY1" fmla="*/ 0 h 6880860"/>
                <a:gd name="connsiteX2" fmla="*/ 224604 w 1337265"/>
                <a:gd name="connsiteY2" fmla="*/ 78012 h 6880860"/>
                <a:gd name="connsiteX3" fmla="*/ 1337265 w 1337265"/>
                <a:gd name="connsiteY3" fmla="*/ 3429000 h 6880860"/>
                <a:gd name="connsiteX4" fmla="*/ 224604 w 1337265"/>
                <a:gd name="connsiteY4" fmla="*/ 6779988 h 6880860"/>
                <a:gd name="connsiteX5" fmla="*/ 145334 w 1337265"/>
                <a:gd name="connsiteY5" fmla="*/ 6880860 h 6880860"/>
                <a:gd name="connsiteX6" fmla="*/ 0 w 1337265"/>
                <a:gd name="connsiteY6" fmla="*/ 6880860 h 6880860"/>
                <a:gd name="connsiteX7" fmla="*/ 133012 w 1337265"/>
                <a:gd name="connsiteY7" fmla="*/ 6711601 h 6880860"/>
                <a:gd name="connsiteX8" fmla="*/ 1222965 w 1337265"/>
                <a:gd name="connsiteY8" fmla="*/ 3429000 h 6880860"/>
                <a:gd name="connsiteX9" fmla="*/ 133012 w 1337265"/>
                <a:gd name="connsiteY9" fmla="*/ 146399 h 6880860"/>
                <a:gd name="connsiteX10" fmla="*/ 17965 w 1337265"/>
                <a:gd name="connsiteY10" fmla="*/ 0 h 6880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37265" h="6880860">
                  <a:moveTo>
                    <a:pt x="17965" y="0"/>
                  </a:moveTo>
                  <a:lnTo>
                    <a:pt x="163299" y="0"/>
                  </a:lnTo>
                  <a:lnTo>
                    <a:pt x="224604" y="78012"/>
                  </a:lnTo>
                  <a:cubicBezTo>
                    <a:pt x="923426" y="1012448"/>
                    <a:pt x="1337265" y="2172395"/>
                    <a:pt x="1337265" y="3429000"/>
                  </a:cubicBezTo>
                  <a:cubicBezTo>
                    <a:pt x="1337265" y="4685605"/>
                    <a:pt x="923426" y="5845552"/>
                    <a:pt x="224604" y="6779988"/>
                  </a:cubicBezTo>
                  <a:lnTo>
                    <a:pt x="145334" y="6880860"/>
                  </a:lnTo>
                  <a:lnTo>
                    <a:pt x="0" y="6880860"/>
                  </a:lnTo>
                  <a:lnTo>
                    <a:pt x="133012" y="6711601"/>
                  </a:lnTo>
                  <a:cubicBezTo>
                    <a:pt x="817572" y="5796235"/>
                    <a:pt x="1222965" y="4659960"/>
                    <a:pt x="1222965" y="3429000"/>
                  </a:cubicBezTo>
                  <a:cubicBezTo>
                    <a:pt x="1222965" y="2198040"/>
                    <a:pt x="817572" y="1061765"/>
                    <a:pt x="133012" y="146399"/>
                  </a:cubicBezTo>
                  <a:lnTo>
                    <a:pt x="1796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469397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23/08/2021</a:t>
            </a: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Introdcution to Machine Learning</a:t>
            </a:r>
            <a:endParaRPr lang="tr-TR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E2C4A-EC6E-40E8-9145-34703132768D}" type="slidenum">
              <a:rPr lang="tr-TR" altLang="en-US" smtClean="0"/>
              <a:pPr/>
              <a:t>‹#›</a:t>
            </a:fld>
            <a:endParaRPr lang="tr-TR" alt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06E6D77-4CA3-764C-99E1-7D2CFE6B929E}"/>
              </a:ext>
            </a:extLst>
          </p:cNvPr>
          <p:cNvGrpSpPr/>
          <p:nvPr/>
        </p:nvGrpSpPr>
        <p:grpSpPr>
          <a:xfrm rot="5400000">
            <a:off x="-21619" y="1088453"/>
            <a:ext cx="910099" cy="99010"/>
            <a:chOff x="622418" y="280927"/>
            <a:chExt cx="2335705" cy="254101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1D155117-8A2A-414B-9598-C2919DF747DC}"/>
                </a:ext>
              </a:extLst>
            </p:cNvPr>
            <p:cNvSpPr/>
            <p:nvPr/>
          </p:nvSpPr>
          <p:spPr>
            <a:xfrm>
              <a:off x="1038739" y="280927"/>
              <a:ext cx="254101" cy="254101"/>
            </a:xfrm>
            <a:prstGeom prst="ellipse">
              <a:avLst/>
            </a:prstGeom>
            <a:solidFill>
              <a:schemeClr val="accent2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3838F88-99DE-9246-A83B-9C7DB6AE99EF}"/>
                </a:ext>
              </a:extLst>
            </p:cNvPr>
            <p:cNvSpPr/>
            <p:nvPr/>
          </p:nvSpPr>
          <p:spPr>
            <a:xfrm>
              <a:off x="1455060" y="280927"/>
              <a:ext cx="254101" cy="254101"/>
            </a:xfrm>
            <a:prstGeom prst="ellipse">
              <a:avLst/>
            </a:prstGeom>
            <a:solidFill>
              <a:schemeClr val="accent3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031FBA2-FD0D-7346-8941-4861923E15CF}"/>
                </a:ext>
              </a:extLst>
            </p:cNvPr>
            <p:cNvSpPr/>
            <p:nvPr/>
          </p:nvSpPr>
          <p:spPr>
            <a:xfrm>
              <a:off x="1871381" y="280927"/>
              <a:ext cx="254101" cy="254101"/>
            </a:xfrm>
            <a:prstGeom prst="ellipse">
              <a:avLst/>
            </a:prstGeom>
            <a:solidFill>
              <a:schemeClr val="accent4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22D5D5E-3339-5D47-9E1C-8897082672DB}"/>
                </a:ext>
              </a:extLst>
            </p:cNvPr>
            <p:cNvSpPr/>
            <p:nvPr/>
          </p:nvSpPr>
          <p:spPr>
            <a:xfrm>
              <a:off x="2287702" y="280927"/>
              <a:ext cx="254101" cy="254101"/>
            </a:xfrm>
            <a:prstGeom prst="ellipse">
              <a:avLst/>
            </a:prstGeom>
            <a:solidFill>
              <a:schemeClr val="accent5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3BE7267-458F-A141-8480-10E9FB553671}"/>
                </a:ext>
              </a:extLst>
            </p:cNvPr>
            <p:cNvSpPr/>
            <p:nvPr/>
          </p:nvSpPr>
          <p:spPr>
            <a:xfrm>
              <a:off x="2704022" y="280927"/>
              <a:ext cx="254101" cy="254101"/>
            </a:xfrm>
            <a:prstGeom prst="ellipse">
              <a:avLst/>
            </a:prstGeom>
            <a:solidFill>
              <a:schemeClr val="accent6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71A438B-57BE-F445-AFBB-BBB2270E9BB4}"/>
                </a:ext>
              </a:extLst>
            </p:cNvPr>
            <p:cNvSpPr/>
            <p:nvPr/>
          </p:nvSpPr>
          <p:spPr>
            <a:xfrm>
              <a:off x="622418" y="280927"/>
              <a:ext cx="254101" cy="254101"/>
            </a:xfrm>
            <a:prstGeom prst="ellipse">
              <a:avLst/>
            </a:prstGeom>
            <a:solidFill>
              <a:schemeClr val="accent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8" name="Title 1">
            <a:extLst>
              <a:ext uri="{FF2B5EF4-FFF2-40B4-BE49-F238E27FC236}">
                <a16:creationId xmlns:a16="http://schemas.microsoft.com/office/drawing/2014/main" id="{040C74AA-3663-2A49-AA62-C9207F22BF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280" y="421817"/>
            <a:ext cx="10058400" cy="1369074"/>
          </a:xfrm>
          <a:prstGeom prst="rect">
            <a:avLst/>
          </a:prstGeom>
        </p:spPr>
        <p:txBody>
          <a:bodyPr lIns="0" rIns="0" anchor="ctr">
            <a:normAutofit/>
          </a:bodyPr>
          <a:lstStyle>
            <a:lvl1pPr>
              <a:defRPr sz="4000" cap="all" baseline="0"/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8E70AAE0-F405-8C4D-B2F2-BC73ABD2560F}"/>
              </a:ext>
            </a:extLst>
          </p:cNvPr>
          <p:cNvSpPr/>
          <p:nvPr/>
        </p:nvSpPr>
        <p:spPr>
          <a:xfrm>
            <a:off x="10429390" y="360726"/>
            <a:ext cx="1035859" cy="1035859"/>
          </a:xfrm>
          <a:prstGeom prst="ellipse">
            <a:avLst/>
          </a:prstGeom>
          <a:noFill/>
          <a:ln w="381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FC72AC8A-19AA-5641-88DA-414732A1A643}"/>
              </a:ext>
            </a:extLst>
          </p:cNvPr>
          <p:cNvSpPr/>
          <p:nvPr/>
        </p:nvSpPr>
        <p:spPr>
          <a:xfrm>
            <a:off x="458087" y="5430446"/>
            <a:ext cx="99011" cy="99011"/>
          </a:xfrm>
          <a:prstGeom prst="ellipse">
            <a:avLst/>
          </a:prstGeom>
          <a:solidFill>
            <a:schemeClr val="accent4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B0FF4153-FE4A-204C-B4B4-F331F8058F73}"/>
              </a:ext>
            </a:extLst>
          </p:cNvPr>
          <p:cNvSpPr/>
          <p:nvPr/>
        </p:nvSpPr>
        <p:spPr>
          <a:xfrm>
            <a:off x="5664570" y="125360"/>
            <a:ext cx="176394" cy="176394"/>
          </a:xfrm>
          <a:prstGeom prst="ellipse">
            <a:avLst/>
          </a:prstGeom>
          <a:solidFill>
            <a:schemeClr val="accent6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0910027-B57E-5C4C-B196-C2CF16EB6B83}"/>
              </a:ext>
            </a:extLst>
          </p:cNvPr>
          <p:cNvSpPr/>
          <p:nvPr/>
        </p:nvSpPr>
        <p:spPr>
          <a:xfrm>
            <a:off x="11383587" y="6035040"/>
            <a:ext cx="776923" cy="776923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94686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23/08/2021</a:t>
            </a:r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Introdcution to Machine Learning</a:t>
            </a:r>
            <a:endParaRPr lang="tr-TR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E2C4A-EC6E-40E8-9145-34703132768D}" type="slidenum">
              <a:rPr lang="tr-TR" altLang="en-US" smtClean="0"/>
              <a:pPr/>
              <a:t>‹#›</a:t>
            </a:fld>
            <a:endParaRPr lang="tr-TR" alt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D896C11-7092-DD43-9676-23A81081B759}"/>
              </a:ext>
            </a:extLst>
          </p:cNvPr>
          <p:cNvGrpSpPr/>
          <p:nvPr/>
        </p:nvGrpSpPr>
        <p:grpSpPr>
          <a:xfrm rot="5400000">
            <a:off x="-21619" y="1088453"/>
            <a:ext cx="910099" cy="99010"/>
            <a:chOff x="622418" y="280927"/>
            <a:chExt cx="2335705" cy="254101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39FB8D4-533A-0C44-89B5-487470B0B82B}"/>
                </a:ext>
              </a:extLst>
            </p:cNvPr>
            <p:cNvSpPr/>
            <p:nvPr/>
          </p:nvSpPr>
          <p:spPr>
            <a:xfrm>
              <a:off x="1038739" y="280927"/>
              <a:ext cx="254101" cy="254101"/>
            </a:xfrm>
            <a:prstGeom prst="ellipse">
              <a:avLst/>
            </a:prstGeom>
            <a:solidFill>
              <a:schemeClr val="accent2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C642B0AB-C322-C14B-B2A1-E9F144473219}"/>
                </a:ext>
              </a:extLst>
            </p:cNvPr>
            <p:cNvSpPr/>
            <p:nvPr/>
          </p:nvSpPr>
          <p:spPr>
            <a:xfrm>
              <a:off x="1455060" y="280927"/>
              <a:ext cx="254101" cy="254101"/>
            </a:xfrm>
            <a:prstGeom prst="ellipse">
              <a:avLst/>
            </a:prstGeom>
            <a:solidFill>
              <a:schemeClr val="accent3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47ABE4C7-7926-3949-9205-07E33FB2D2CE}"/>
                </a:ext>
              </a:extLst>
            </p:cNvPr>
            <p:cNvSpPr/>
            <p:nvPr/>
          </p:nvSpPr>
          <p:spPr>
            <a:xfrm>
              <a:off x="1871381" y="280927"/>
              <a:ext cx="254101" cy="254101"/>
            </a:xfrm>
            <a:prstGeom prst="ellipse">
              <a:avLst/>
            </a:prstGeom>
            <a:solidFill>
              <a:schemeClr val="accent4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E1B43F26-6C7C-4D43-9D1C-A0F792F54874}"/>
                </a:ext>
              </a:extLst>
            </p:cNvPr>
            <p:cNvSpPr/>
            <p:nvPr/>
          </p:nvSpPr>
          <p:spPr>
            <a:xfrm>
              <a:off x="2287702" y="280927"/>
              <a:ext cx="254101" cy="254101"/>
            </a:xfrm>
            <a:prstGeom prst="ellipse">
              <a:avLst/>
            </a:prstGeom>
            <a:solidFill>
              <a:schemeClr val="accent5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C53D175F-F9D4-DD4E-81B9-495A2E867249}"/>
                </a:ext>
              </a:extLst>
            </p:cNvPr>
            <p:cNvSpPr/>
            <p:nvPr/>
          </p:nvSpPr>
          <p:spPr>
            <a:xfrm>
              <a:off x="2704022" y="280927"/>
              <a:ext cx="254101" cy="254101"/>
            </a:xfrm>
            <a:prstGeom prst="ellipse">
              <a:avLst/>
            </a:prstGeom>
            <a:solidFill>
              <a:schemeClr val="accent6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852D03A0-BBCF-2042-832A-8082F1377835}"/>
                </a:ext>
              </a:extLst>
            </p:cNvPr>
            <p:cNvSpPr/>
            <p:nvPr/>
          </p:nvSpPr>
          <p:spPr>
            <a:xfrm>
              <a:off x="622418" y="280927"/>
              <a:ext cx="254101" cy="254101"/>
            </a:xfrm>
            <a:prstGeom prst="ellipse">
              <a:avLst/>
            </a:prstGeom>
            <a:solidFill>
              <a:schemeClr val="accent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0" name="Title 1">
            <a:extLst>
              <a:ext uri="{FF2B5EF4-FFF2-40B4-BE49-F238E27FC236}">
                <a16:creationId xmlns:a16="http://schemas.microsoft.com/office/drawing/2014/main" id="{E2831508-70C2-2F43-998D-55CE4837BA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280" y="421817"/>
            <a:ext cx="10058400" cy="1369074"/>
          </a:xfrm>
          <a:prstGeom prst="rect">
            <a:avLst/>
          </a:prstGeom>
        </p:spPr>
        <p:txBody>
          <a:bodyPr lIns="0" rIns="0" anchor="ctr">
            <a:normAutofit/>
          </a:bodyPr>
          <a:lstStyle>
            <a:lvl1pPr>
              <a:defRPr sz="4000" cap="all" baseline="0"/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232ACE3-4E65-6243-9416-19BFA39FD92C}"/>
              </a:ext>
            </a:extLst>
          </p:cNvPr>
          <p:cNvSpPr/>
          <p:nvPr/>
        </p:nvSpPr>
        <p:spPr>
          <a:xfrm>
            <a:off x="10429390" y="360726"/>
            <a:ext cx="1035859" cy="1035859"/>
          </a:xfrm>
          <a:prstGeom prst="ellipse">
            <a:avLst/>
          </a:prstGeom>
          <a:noFill/>
          <a:ln w="381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6A372105-F1CB-9149-A4B9-C151B3CCB9B4}"/>
              </a:ext>
            </a:extLst>
          </p:cNvPr>
          <p:cNvSpPr/>
          <p:nvPr/>
        </p:nvSpPr>
        <p:spPr>
          <a:xfrm>
            <a:off x="458087" y="5430446"/>
            <a:ext cx="99011" cy="99011"/>
          </a:xfrm>
          <a:prstGeom prst="ellipse">
            <a:avLst/>
          </a:prstGeom>
          <a:solidFill>
            <a:schemeClr val="accent4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CAE2DDF3-5C18-5644-8994-8CD902656DE8}"/>
              </a:ext>
            </a:extLst>
          </p:cNvPr>
          <p:cNvSpPr/>
          <p:nvPr/>
        </p:nvSpPr>
        <p:spPr>
          <a:xfrm>
            <a:off x="5664570" y="125360"/>
            <a:ext cx="176394" cy="176394"/>
          </a:xfrm>
          <a:prstGeom prst="ellipse">
            <a:avLst/>
          </a:prstGeom>
          <a:solidFill>
            <a:schemeClr val="accent6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383F4E3-E6C1-BB40-90E6-290C140F9A07}"/>
              </a:ext>
            </a:extLst>
          </p:cNvPr>
          <p:cNvSpPr/>
          <p:nvPr/>
        </p:nvSpPr>
        <p:spPr>
          <a:xfrm>
            <a:off x="11383587" y="6035040"/>
            <a:ext cx="776923" cy="776923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42962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23/08/2021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Introdcution to Machine Learning</a:t>
            </a:r>
            <a:endParaRPr lang="tr-TR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E2C4A-EC6E-40E8-9145-34703132768D}" type="slidenum">
              <a:rPr lang="tr-TR" altLang="en-US" smtClean="0"/>
              <a:pPr/>
              <a:t>‹#›</a:t>
            </a:fld>
            <a:endParaRPr lang="tr-TR" alt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2C09A16-A6B6-E04E-A40A-F482C0A95C0A}"/>
              </a:ext>
            </a:extLst>
          </p:cNvPr>
          <p:cNvGrpSpPr/>
          <p:nvPr/>
        </p:nvGrpSpPr>
        <p:grpSpPr>
          <a:xfrm rot="5400000">
            <a:off x="-21619" y="1088453"/>
            <a:ext cx="910099" cy="99010"/>
            <a:chOff x="622418" y="280927"/>
            <a:chExt cx="2335705" cy="254101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6B2DF34-338D-4F43-B8F7-D7A00348B68B}"/>
                </a:ext>
              </a:extLst>
            </p:cNvPr>
            <p:cNvSpPr/>
            <p:nvPr/>
          </p:nvSpPr>
          <p:spPr>
            <a:xfrm>
              <a:off x="1038739" y="280927"/>
              <a:ext cx="254101" cy="254101"/>
            </a:xfrm>
            <a:prstGeom prst="ellipse">
              <a:avLst/>
            </a:prstGeom>
            <a:solidFill>
              <a:schemeClr val="accent2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33778C21-4171-774D-A73F-77BEBF2E4C18}"/>
                </a:ext>
              </a:extLst>
            </p:cNvPr>
            <p:cNvSpPr/>
            <p:nvPr/>
          </p:nvSpPr>
          <p:spPr>
            <a:xfrm>
              <a:off x="1455060" y="280927"/>
              <a:ext cx="254101" cy="254101"/>
            </a:xfrm>
            <a:prstGeom prst="ellipse">
              <a:avLst/>
            </a:prstGeom>
            <a:solidFill>
              <a:schemeClr val="accent3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C25D2EF-AE01-A247-8BC3-8F35F863C0A6}"/>
                </a:ext>
              </a:extLst>
            </p:cNvPr>
            <p:cNvSpPr/>
            <p:nvPr/>
          </p:nvSpPr>
          <p:spPr>
            <a:xfrm>
              <a:off x="1871381" y="280927"/>
              <a:ext cx="254101" cy="254101"/>
            </a:xfrm>
            <a:prstGeom prst="ellipse">
              <a:avLst/>
            </a:prstGeom>
            <a:solidFill>
              <a:schemeClr val="accent4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F860801-109B-EB4F-96A8-35D76B759583}"/>
                </a:ext>
              </a:extLst>
            </p:cNvPr>
            <p:cNvSpPr/>
            <p:nvPr/>
          </p:nvSpPr>
          <p:spPr>
            <a:xfrm>
              <a:off x="2287702" y="280927"/>
              <a:ext cx="254101" cy="254101"/>
            </a:xfrm>
            <a:prstGeom prst="ellipse">
              <a:avLst/>
            </a:prstGeom>
            <a:solidFill>
              <a:schemeClr val="accent5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7337F70-9199-7242-BD8B-8F96606A18A1}"/>
                </a:ext>
              </a:extLst>
            </p:cNvPr>
            <p:cNvSpPr/>
            <p:nvPr/>
          </p:nvSpPr>
          <p:spPr>
            <a:xfrm>
              <a:off x="2704022" y="280927"/>
              <a:ext cx="254101" cy="254101"/>
            </a:xfrm>
            <a:prstGeom prst="ellipse">
              <a:avLst/>
            </a:prstGeom>
            <a:solidFill>
              <a:schemeClr val="accent6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DF9320B7-AD58-7649-BC95-614ED90F4E69}"/>
                </a:ext>
              </a:extLst>
            </p:cNvPr>
            <p:cNvSpPr/>
            <p:nvPr/>
          </p:nvSpPr>
          <p:spPr>
            <a:xfrm>
              <a:off x="622418" y="280927"/>
              <a:ext cx="254101" cy="254101"/>
            </a:xfrm>
            <a:prstGeom prst="ellipse">
              <a:avLst/>
            </a:prstGeom>
            <a:solidFill>
              <a:schemeClr val="accent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0C0DE796-998A-F84E-9B56-1958C6777C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280" y="421817"/>
            <a:ext cx="10058400" cy="1369074"/>
          </a:xfrm>
          <a:prstGeom prst="rect">
            <a:avLst/>
          </a:prstGeom>
        </p:spPr>
        <p:txBody>
          <a:bodyPr lIns="0" rIns="0" anchor="ctr">
            <a:normAutofit/>
          </a:bodyPr>
          <a:lstStyle>
            <a:lvl1pPr>
              <a:defRPr sz="4000" cap="all" baseline="0"/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B23D2B0-E152-D14D-8154-8DD47BD10DF3}"/>
              </a:ext>
            </a:extLst>
          </p:cNvPr>
          <p:cNvSpPr/>
          <p:nvPr/>
        </p:nvSpPr>
        <p:spPr>
          <a:xfrm>
            <a:off x="10429390" y="360726"/>
            <a:ext cx="1035859" cy="1035859"/>
          </a:xfrm>
          <a:prstGeom prst="ellipse">
            <a:avLst/>
          </a:prstGeom>
          <a:noFill/>
          <a:ln w="381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8A3BEDF6-5ABA-3B42-99BB-4438813B1A4B}"/>
              </a:ext>
            </a:extLst>
          </p:cNvPr>
          <p:cNvSpPr/>
          <p:nvPr/>
        </p:nvSpPr>
        <p:spPr>
          <a:xfrm>
            <a:off x="458087" y="5430446"/>
            <a:ext cx="99011" cy="99011"/>
          </a:xfrm>
          <a:prstGeom prst="ellipse">
            <a:avLst/>
          </a:prstGeom>
          <a:solidFill>
            <a:schemeClr val="accent4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A9CF8BE7-F2AC-AB4C-900F-F64D55111EFC}"/>
              </a:ext>
            </a:extLst>
          </p:cNvPr>
          <p:cNvSpPr/>
          <p:nvPr/>
        </p:nvSpPr>
        <p:spPr>
          <a:xfrm>
            <a:off x="5664570" y="125360"/>
            <a:ext cx="176394" cy="176394"/>
          </a:xfrm>
          <a:prstGeom prst="ellipse">
            <a:avLst/>
          </a:prstGeom>
          <a:solidFill>
            <a:schemeClr val="accent6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EF4254B-D281-684E-BD0B-63AEC0AC197C}"/>
              </a:ext>
            </a:extLst>
          </p:cNvPr>
          <p:cNvSpPr/>
          <p:nvPr/>
        </p:nvSpPr>
        <p:spPr>
          <a:xfrm>
            <a:off x="11383587" y="6035040"/>
            <a:ext cx="776923" cy="776923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68069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23/08/2021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Introdcution to Machine Learning</a:t>
            </a:r>
            <a:endParaRPr lang="tr-TR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E2C4A-EC6E-40E8-9145-34703132768D}" type="slidenum">
              <a:rPr lang="tr-TR" altLang="en-US" smtClean="0"/>
              <a:pPr/>
              <a:t>‹#›</a:t>
            </a:fld>
            <a:endParaRPr lang="tr-TR" alt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2C09A16-A6B6-E04E-A40A-F482C0A95C0A}"/>
              </a:ext>
            </a:extLst>
          </p:cNvPr>
          <p:cNvGrpSpPr/>
          <p:nvPr/>
        </p:nvGrpSpPr>
        <p:grpSpPr>
          <a:xfrm rot="5400000">
            <a:off x="-21619" y="1088453"/>
            <a:ext cx="910099" cy="99010"/>
            <a:chOff x="622418" y="280927"/>
            <a:chExt cx="2335705" cy="254101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6B2DF34-338D-4F43-B8F7-D7A00348B68B}"/>
                </a:ext>
              </a:extLst>
            </p:cNvPr>
            <p:cNvSpPr/>
            <p:nvPr/>
          </p:nvSpPr>
          <p:spPr>
            <a:xfrm>
              <a:off x="1038739" y="280927"/>
              <a:ext cx="254101" cy="254101"/>
            </a:xfrm>
            <a:prstGeom prst="ellipse">
              <a:avLst/>
            </a:prstGeom>
            <a:solidFill>
              <a:schemeClr val="accent2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33778C21-4171-774D-A73F-77BEBF2E4C18}"/>
                </a:ext>
              </a:extLst>
            </p:cNvPr>
            <p:cNvSpPr/>
            <p:nvPr/>
          </p:nvSpPr>
          <p:spPr>
            <a:xfrm>
              <a:off x="1455060" y="280927"/>
              <a:ext cx="254101" cy="254101"/>
            </a:xfrm>
            <a:prstGeom prst="ellipse">
              <a:avLst/>
            </a:prstGeom>
            <a:solidFill>
              <a:schemeClr val="accent3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C25D2EF-AE01-A247-8BC3-8F35F863C0A6}"/>
                </a:ext>
              </a:extLst>
            </p:cNvPr>
            <p:cNvSpPr/>
            <p:nvPr/>
          </p:nvSpPr>
          <p:spPr>
            <a:xfrm>
              <a:off x="1871381" y="280927"/>
              <a:ext cx="254101" cy="254101"/>
            </a:xfrm>
            <a:prstGeom prst="ellipse">
              <a:avLst/>
            </a:prstGeom>
            <a:solidFill>
              <a:schemeClr val="accent4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F860801-109B-EB4F-96A8-35D76B759583}"/>
                </a:ext>
              </a:extLst>
            </p:cNvPr>
            <p:cNvSpPr/>
            <p:nvPr/>
          </p:nvSpPr>
          <p:spPr>
            <a:xfrm>
              <a:off x="2287702" y="280927"/>
              <a:ext cx="254101" cy="254101"/>
            </a:xfrm>
            <a:prstGeom prst="ellipse">
              <a:avLst/>
            </a:prstGeom>
            <a:solidFill>
              <a:schemeClr val="accent5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7337F70-9199-7242-BD8B-8F96606A18A1}"/>
                </a:ext>
              </a:extLst>
            </p:cNvPr>
            <p:cNvSpPr/>
            <p:nvPr/>
          </p:nvSpPr>
          <p:spPr>
            <a:xfrm>
              <a:off x="2704022" y="280927"/>
              <a:ext cx="254101" cy="254101"/>
            </a:xfrm>
            <a:prstGeom prst="ellipse">
              <a:avLst/>
            </a:prstGeom>
            <a:solidFill>
              <a:schemeClr val="accent6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DF9320B7-AD58-7649-BC95-614ED90F4E69}"/>
                </a:ext>
              </a:extLst>
            </p:cNvPr>
            <p:cNvSpPr/>
            <p:nvPr/>
          </p:nvSpPr>
          <p:spPr>
            <a:xfrm>
              <a:off x="622418" y="280927"/>
              <a:ext cx="254101" cy="254101"/>
            </a:xfrm>
            <a:prstGeom prst="ellipse">
              <a:avLst/>
            </a:prstGeom>
            <a:solidFill>
              <a:schemeClr val="accent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0C0DE796-998A-F84E-9B56-1958C6777C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280" y="421817"/>
            <a:ext cx="5751389" cy="1369074"/>
          </a:xfrm>
          <a:prstGeom prst="rect">
            <a:avLst/>
          </a:prstGeom>
        </p:spPr>
        <p:txBody>
          <a:bodyPr lIns="0" rIns="0" anchor="ctr">
            <a:normAutofit/>
          </a:bodyPr>
          <a:lstStyle>
            <a:lvl1pPr>
              <a:defRPr sz="4000" cap="all" baseline="0"/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384D173E-9054-4C40-98EA-A6EAC4D8511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921641" y="0"/>
            <a:ext cx="4270360" cy="6858001"/>
          </a:xfrm>
          <a:custGeom>
            <a:avLst/>
            <a:gdLst>
              <a:gd name="connsiteX0" fmla="*/ 1904091 w 4305219"/>
              <a:gd name="connsiteY0" fmla="*/ 0 h 6913983"/>
              <a:gd name="connsiteX1" fmla="*/ 4305219 w 4305219"/>
              <a:gd name="connsiteY1" fmla="*/ 0 h 6913983"/>
              <a:gd name="connsiteX2" fmla="*/ 4305219 w 4305219"/>
              <a:gd name="connsiteY2" fmla="*/ 6913983 h 6913983"/>
              <a:gd name="connsiteX3" fmla="*/ 1818156 w 4305219"/>
              <a:gd name="connsiteY3" fmla="*/ 6913983 h 6913983"/>
              <a:gd name="connsiteX4" fmla="*/ 1507580 w 4305219"/>
              <a:gd name="connsiteY4" fmla="*/ 6681739 h 6913983"/>
              <a:gd name="connsiteX5" fmla="*/ 0 w 4305219"/>
              <a:gd name="connsiteY5" fmla="*/ 3484983 h 6913983"/>
              <a:gd name="connsiteX6" fmla="*/ 1826504 w 4305219"/>
              <a:gd name="connsiteY6" fmla="*/ 49741 h 6913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05219" h="6913983">
                <a:moveTo>
                  <a:pt x="1904091" y="0"/>
                </a:moveTo>
                <a:lnTo>
                  <a:pt x="4305219" y="0"/>
                </a:lnTo>
                <a:lnTo>
                  <a:pt x="4305219" y="6913983"/>
                </a:lnTo>
                <a:lnTo>
                  <a:pt x="1818156" y="6913983"/>
                </a:lnTo>
                <a:lnTo>
                  <a:pt x="1507580" y="6681739"/>
                </a:lnTo>
                <a:cubicBezTo>
                  <a:pt x="586863" y="5921896"/>
                  <a:pt x="0" y="4771974"/>
                  <a:pt x="0" y="3484983"/>
                </a:cubicBezTo>
                <a:cubicBezTo>
                  <a:pt x="0" y="2054993"/>
                  <a:pt x="724522" y="794225"/>
                  <a:pt x="1826504" y="49741"/>
                </a:cubicBezTo>
                <a:close/>
              </a:path>
            </a:pathLst>
          </a:custGeom>
          <a:gradFill flip="none" rotWithShape="1">
            <a:gsLst>
              <a:gs pos="0">
                <a:schemeClr val="accent6">
                  <a:lumMod val="89000"/>
                </a:schemeClr>
              </a:gs>
              <a:gs pos="23000">
                <a:schemeClr val="accent6">
                  <a:lumMod val="89000"/>
                </a:schemeClr>
              </a:gs>
              <a:gs pos="69000">
                <a:schemeClr val="accent6">
                  <a:lumMod val="75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881322FE-E286-E344-B332-CF37E6CAD2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7278" y="2322728"/>
            <a:ext cx="5751389" cy="4032225"/>
          </a:xfrm>
        </p:spPr>
        <p:txBody>
          <a:bodyPr anchor="t"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6566510"/>
      </p:ext>
    </p:extLst>
  </p:cSld>
  <p:clrMapOvr>
    <a:masterClrMapping/>
  </p:clrMapOvr>
  <p:hf hd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23/08/2021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Introdcution to Machine Learning</a:t>
            </a:r>
            <a:endParaRPr lang="tr-T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E2C4A-EC6E-40E8-9145-34703132768D}" type="slidenum">
              <a:rPr lang="tr-TR" altLang="en-US" smtClean="0"/>
              <a:pPr/>
              <a:t>‹#›</a:t>
            </a:fld>
            <a:endParaRPr lang="tr-TR" altLang="en-US"/>
          </a:p>
        </p:txBody>
      </p:sp>
    </p:spTree>
    <p:extLst>
      <p:ext uri="{BB962C8B-B14F-4D97-AF65-F5344CB8AC3E}">
        <p14:creationId xmlns:p14="http://schemas.microsoft.com/office/powerpoint/2010/main" val="16160421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FFFFFF"/>
                </a:solidFill>
              </a:defRPr>
            </a:lvl1pPr>
          </a:lstStyle>
          <a:p>
            <a:r>
              <a:rPr lang="en-US"/>
              <a:t>23/08/2021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baseline="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r>
              <a:rPr lang="en-US"/>
              <a:t>Introdcution to Machine Learning</a:t>
            </a:r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rgbClr val="FFFFFF"/>
                </a:solidFill>
              </a:defRPr>
            </a:lvl1pPr>
          </a:lstStyle>
          <a:p>
            <a:fld id="{875E2C4A-EC6E-40E8-9145-34703132768D}" type="slidenum">
              <a:rPr lang="tr-TR" altLang="en-US" smtClean="0"/>
              <a:pPr/>
              <a:t>‹#›</a:t>
            </a:fld>
            <a:endParaRPr lang="tr-TR" altLang="en-US"/>
          </a:p>
        </p:txBody>
      </p:sp>
    </p:spTree>
    <p:extLst>
      <p:ext uri="{BB962C8B-B14F-4D97-AF65-F5344CB8AC3E}">
        <p14:creationId xmlns:p14="http://schemas.microsoft.com/office/powerpoint/2010/main" val="33228920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0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29.png"/><Relationship Id="rId7" Type="http://schemas.openxmlformats.org/officeDocument/2006/relationships/image" Target="../media/image36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0.png"/><Relationship Id="rId4" Type="http://schemas.openxmlformats.org/officeDocument/2006/relationships/image" Target="../media/image470.png"/><Relationship Id="rId9" Type="http://schemas.openxmlformats.org/officeDocument/2006/relationships/image" Target="../media/image5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jpe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svg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svg"/><Relationship Id="rId5" Type="http://schemas.openxmlformats.org/officeDocument/2006/relationships/image" Target="../media/image68.png"/><Relationship Id="rId10" Type="http://schemas.openxmlformats.org/officeDocument/2006/relationships/image" Target="../media/image73.svg"/><Relationship Id="rId4" Type="http://schemas.openxmlformats.org/officeDocument/2006/relationships/image" Target="../media/image67.svg"/><Relationship Id="rId9" Type="http://schemas.openxmlformats.org/officeDocument/2006/relationships/image" Target="../media/image72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 descr="https://www.prisma-informatik.de/newsroom/wp-content/uploads/2017/05/NAV07_17_Machine_Learning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67" y="188639"/>
            <a:ext cx="2638125" cy="263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0516582-6566-4143-8C29-618F0902B17C}"/>
              </a:ext>
            </a:extLst>
          </p:cNvPr>
          <p:cNvSpPr txBox="1"/>
          <p:nvPr/>
        </p:nvSpPr>
        <p:spPr>
          <a:xfrm flipH="1">
            <a:off x="2396589" y="2881139"/>
            <a:ext cx="76328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latin typeface="Amasis MT Pro Black" panose="020B0604020202020204" pitchFamily="18" charset="0"/>
              </a:rPr>
              <a:t>From Machine Learning to GenAI</a:t>
            </a:r>
            <a:endParaRPr lang="en-IN" sz="3200">
              <a:latin typeface="Amasis MT Pro Black" panose="020B06040202020202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80378D-5011-4B0E-9FC6-09B08E043081}"/>
              </a:ext>
            </a:extLst>
          </p:cNvPr>
          <p:cNvSpPr txBox="1"/>
          <p:nvPr/>
        </p:nvSpPr>
        <p:spPr>
          <a:xfrm>
            <a:off x="4295800" y="4175136"/>
            <a:ext cx="38344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/>
              <a:t>Dr. Shailesh Sivan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261FD9-4EE4-4749-9B9F-42BF7B7CAE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23/08/2021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DE4B03-44AA-45DA-A4E1-8527530620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Introdcution to Machine Learning</a:t>
            </a:r>
            <a:endParaRPr lang="tr-T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E13379-FC0C-40F6-92E9-AA48EA0DC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E2C4A-EC6E-40E8-9145-34703132768D}" type="slidenum">
              <a:rPr lang="tr-TR" altLang="en-US" smtClean="0"/>
              <a:pPr/>
              <a:t>1</a:t>
            </a:fld>
            <a:endParaRPr lang="tr-TR" altLang="en-US"/>
          </a:p>
        </p:txBody>
      </p:sp>
      <p:pic>
        <p:nvPicPr>
          <p:cNvPr id="5128" name="Picture 8" descr="DesignwithAI | Artificial Intelligence Driven Design">
            <a:extLst>
              <a:ext uri="{FF2B5EF4-FFF2-40B4-BE49-F238E27FC236}">
                <a16:creationId xmlns:a16="http://schemas.microsoft.com/office/drawing/2014/main" id="{8F2B6A8C-6C54-483D-AEAB-5AF01CF335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7740" y="4005064"/>
            <a:ext cx="2141414" cy="2141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8381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5E2E28E-9FC5-4D84-BBC6-87DDF894C3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23/08/2021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5F3BC37-AF88-4341-9955-C515752106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Introdcution to Machine Learning</a:t>
            </a:r>
            <a:endParaRPr lang="tr-TR"/>
          </a:p>
        </p:txBody>
      </p:sp>
      <p:sp>
        <p:nvSpPr>
          <p:cNvPr id="7170" name="Slide Number Placeholder 4">
            <a:extLst>
              <a:ext uri="{FF2B5EF4-FFF2-40B4-BE49-F238E27FC236}">
                <a16:creationId xmlns:a16="http://schemas.microsoft.com/office/drawing/2014/main" id="{912277A7-CF74-45F0-8C10-AD4E451D21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9pPr>
          </a:lstStyle>
          <a:p>
            <a:pPr eaLnBrk="1" hangingPunct="1"/>
            <a:fld id="{EC3FA18F-64AC-43A5-837F-34F2D732C837}" type="slidenum">
              <a:rPr lang="tr-TR" altLang="en-US" sz="1400"/>
              <a:pPr eaLnBrk="1" hangingPunct="1"/>
              <a:t>10</a:t>
            </a:fld>
            <a:endParaRPr lang="tr-TR" altLang="en-US" sz="1400"/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4C64132A-35BC-4724-8177-32AB0EF5F7D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99456" y="1036920"/>
            <a:ext cx="7543800" cy="702302"/>
          </a:xfrm>
        </p:spPr>
        <p:txBody>
          <a:bodyPr>
            <a:normAutofit/>
          </a:bodyPr>
          <a:lstStyle/>
          <a:p>
            <a:r>
              <a:rPr lang="en-US" altLang="en-US" sz="4000" dirty="0">
                <a:latin typeface="Lucida Console" panose="020B0609040504020204" pitchFamily="49" charset="0"/>
              </a:rPr>
              <a:t>Confused ?</a:t>
            </a:r>
            <a:endParaRPr lang="tr-TR" altLang="en-US" sz="4000" dirty="0">
              <a:latin typeface="Lucida Console" panose="020B0609040504020204" pitchFamily="49" charset="0"/>
            </a:endParaRPr>
          </a:p>
        </p:txBody>
      </p:sp>
      <p:pic>
        <p:nvPicPr>
          <p:cNvPr id="7174" name="Picture 6" descr="https://cdn0.scrvt.com/fokus/35ffd658650b9a93/2c2ec661f688/v/98b20ccddedf/AI_Grafik_970x485.png">
            <a:extLst>
              <a:ext uri="{FF2B5EF4-FFF2-40B4-BE49-F238E27FC236}">
                <a16:creationId xmlns:a16="http://schemas.microsoft.com/office/drawing/2014/main" id="{EFEE5E4D-2408-46B7-88C2-4A94F2850B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776" y="1772816"/>
            <a:ext cx="8604448" cy="4302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61988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E94C0-0A51-6C41-B1ED-E95AC84C23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421817"/>
            <a:ext cx="10058400" cy="1369074"/>
          </a:xfrm>
        </p:spPr>
        <p:txBody>
          <a:bodyPr/>
          <a:lstStyle/>
          <a:p>
            <a:r>
              <a:rPr lang="en-US">
                <a:sym typeface="Bodoni SvtyTwo ITC TT-Book"/>
              </a:rPr>
              <a:t>Data Science </a:t>
            </a:r>
            <a:endParaRPr lang="en-US" dirty="0"/>
          </a:p>
        </p:txBody>
      </p:sp>
      <p:pic>
        <p:nvPicPr>
          <p:cNvPr id="7170" name="Picture 2" descr="Amarillo College - Data Science">
            <a:extLst>
              <a:ext uri="{FF2B5EF4-FFF2-40B4-BE49-F238E27FC236}">
                <a16:creationId xmlns:a16="http://schemas.microsoft.com/office/drawing/2014/main" id="{662D35CC-03C4-4B75-9254-4B9C4A3184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3728" y="1666191"/>
            <a:ext cx="7604282" cy="4277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B4072B83-7402-409A-88E1-0D319C3E8E6D}"/>
              </a:ext>
            </a:extLst>
          </p:cNvPr>
          <p:cNvSpPr/>
          <p:nvPr/>
        </p:nvSpPr>
        <p:spPr>
          <a:xfrm>
            <a:off x="8145624" y="914400"/>
            <a:ext cx="1530843" cy="1483568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  <a:prstDash val="dash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144595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E94C0-0A51-6C41-B1ED-E95AC84C23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421817"/>
            <a:ext cx="10058400" cy="1369074"/>
          </a:xfrm>
        </p:spPr>
        <p:txBody>
          <a:bodyPr/>
          <a:lstStyle/>
          <a:p>
            <a:r>
              <a:rPr lang="en-US">
                <a:sym typeface="Bodoni SvtyTwo ITC TT-Book"/>
              </a:rPr>
              <a:t>IS Data IMPOTANT? </a:t>
            </a:r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4072B83-7402-409A-88E1-0D319C3E8E6D}"/>
              </a:ext>
            </a:extLst>
          </p:cNvPr>
          <p:cNvSpPr/>
          <p:nvPr/>
        </p:nvSpPr>
        <p:spPr>
          <a:xfrm>
            <a:off x="8145624" y="914400"/>
            <a:ext cx="1530843" cy="1483568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  <a:prstDash val="dash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026" name="Picture 2" descr="How to Use Facebook Ads for Amazon FBA - Social Media Marketing for Sellers">
            <a:extLst>
              <a:ext uri="{FF2B5EF4-FFF2-40B4-BE49-F238E27FC236}">
                <a16:creationId xmlns:a16="http://schemas.microsoft.com/office/drawing/2014/main" id="{873323BD-ED6E-B974-1BC3-BC77540B8A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3" t="9537" r="4522" b="9537"/>
          <a:stretch/>
        </p:blipFill>
        <p:spPr bwMode="auto">
          <a:xfrm>
            <a:off x="2099556" y="1484784"/>
            <a:ext cx="7992888" cy="2089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Google Maps adding reporting features to Android, iOS | CNN Business">
            <a:extLst>
              <a:ext uri="{FF2B5EF4-FFF2-40B4-BE49-F238E27FC236}">
                <a16:creationId xmlns:a16="http://schemas.microsoft.com/office/drawing/2014/main" id="{A40F2CF0-EFF2-8E81-1D7F-0ACC92B702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1915" y="3645025"/>
            <a:ext cx="4524037" cy="3016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The Future of Voice Commerce and Localisation - Locaria">
            <a:extLst>
              <a:ext uri="{FF2B5EF4-FFF2-40B4-BE49-F238E27FC236}">
                <a16:creationId xmlns:a16="http://schemas.microsoft.com/office/drawing/2014/main" id="{4C866904-85BB-CD7C-91B6-C30F8C9EEB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299" y="3645025"/>
            <a:ext cx="5663717" cy="3024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2750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Content Placeholder 25">
            <a:extLst>
              <a:ext uri="{FF2B5EF4-FFF2-40B4-BE49-F238E27FC236}">
                <a16:creationId xmlns:a16="http://schemas.microsoft.com/office/drawing/2014/main" id="{E01CCBC3-476F-DA4C-A883-93E600ECAC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7280" y="2220099"/>
            <a:ext cx="4639736" cy="3748193"/>
          </a:xfrm>
        </p:spPr>
        <p:txBody>
          <a:bodyPr>
            <a:normAutofit/>
          </a:bodyPr>
          <a:lstStyle/>
          <a:p>
            <a:pPr marL="342900" indent="-342900">
              <a:buFont typeface="Arial"/>
              <a:buChar char="•"/>
            </a:pPr>
            <a:r>
              <a:rPr lang="en-IN" sz="1800"/>
              <a:t>Make Informed Decisions</a:t>
            </a:r>
          </a:p>
          <a:p>
            <a:pPr marL="342900" indent="-342900">
              <a:buFont typeface="Arial"/>
              <a:buChar char="•"/>
            </a:pPr>
            <a:r>
              <a:rPr lang="en-US" sz="1800"/>
              <a:t>Get The Results You Want</a:t>
            </a:r>
          </a:p>
          <a:p>
            <a:pPr marL="342900" indent="-342900">
              <a:buFont typeface="Arial"/>
              <a:buChar char="•"/>
            </a:pPr>
            <a:r>
              <a:rPr lang="en-IN" sz="1800"/>
              <a:t>Find Solutions To Problems</a:t>
            </a:r>
          </a:p>
          <a:p>
            <a:pPr marL="342900" indent="-342900">
              <a:buFont typeface="Arial"/>
              <a:buChar char="•"/>
            </a:pPr>
            <a:r>
              <a:rPr lang="en-IN" sz="1800"/>
              <a:t>Back Up Your Arguments</a:t>
            </a:r>
          </a:p>
          <a:p>
            <a:pPr marL="342900" indent="-342900">
              <a:buFont typeface="Arial"/>
              <a:buChar char="•"/>
            </a:pPr>
            <a:r>
              <a:rPr lang="en-US" sz="1800"/>
              <a:t>Be Strategic In Your Approaches</a:t>
            </a:r>
          </a:p>
          <a:p>
            <a:pPr marL="342900" indent="-342900">
              <a:buFont typeface="Arial"/>
              <a:buChar char="•"/>
            </a:pPr>
            <a:r>
              <a:rPr lang="en-US" sz="1800"/>
              <a:t>Keep Track Of It All</a:t>
            </a:r>
          </a:p>
          <a:p>
            <a:pPr marL="342900" indent="-342900">
              <a:buFont typeface="Arial"/>
              <a:buChar char="•"/>
            </a:pPr>
            <a:r>
              <a:rPr lang="en-US" sz="1800"/>
              <a:t>Know What You Are Doing Well</a:t>
            </a:r>
          </a:p>
          <a:p>
            <a:pPr marL="342900" indent="-342900">
              <a:buFont typeface="Arial"/>
              <a:buChar char="•"/>
            </a:pPr>
            <a:endParaRPr lang="en-US" sz="1800"/>
          </a:p>
          <a:p>
            <a:pPr marL="342900" indent="-342900">
              <a:buFont typeface="Arial"/>
              <a:buChar char="•"/>
            </a:pPr>
            <a:endParaRPr lang="en-IN" sz="1800"/>
          </a:p>
          <a:p>
            <a:pPr algn="l"/>
            <a:endParaRPr lang="en-IN" b="1" i="0">
              <a:solidFill>
                <a:srgbClr val="2F353C"/>
              </a:solidFill>
              <a:effectLst/>
              <a:latin typeface="Quattrocento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204F3F-D196-428C-AE74-238938FD8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Data IS IMPORTANT ?</a:t>
            </a:r>
            <a:endParaRPr lang="en-US" dirty="0"/>
          </a:p>
        </p:txBody>
      </p:sp>
      <p:pic>
        <p:nvPicPr>
          <p:cNvPr id="5122" name="Picture 2" descr="Is Data Really the New Oil? | Springboard Blog">
            <a:extLst>
              <a:ext uri="{FF2B5EF4-FFF2-40B4-BE49-F238E27FC236}">
                <a16:creationId xmlns:a16="http://schemas.microsoft.com/office/drawing/2014/main" id="{04C073EE-6165-448F-AAE5-09362CFD1C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68"/>
          <a:stretch/>
        </p:blipFill>
        <p:spPr bwMode="auto">
          <a:xfrm>
            <a:off x="5977418" y="1519232"/>
            <a:ext cx="5349945" cy="333356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If Data is The New Oil, Then We&amp;#39;re the New Chevron - SalesIntel">
            <a:extLst>
              <a:ext uri="{FF2B5EF4-FFF2-40B4-BE49-F238E27FC236}">
                <a16:creationId xmlns:a16="http://schemas.microsoft.com/office/drawing/2014/main" id="{F6A8B6E9-0730-4E6F-BBE9-A1409C6ED8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8454" y="5073380"/>
            <a:ext cx="3068909" cy="1753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65CE683-389C-404A-ABE6-B24FCEEBA20E}"/>
              </a:ext>
            </a:extLst>
          </p:cNvPr>
          <p:cNvSpPr txBox="1"/>
          <p:nvPr/>
        </p:nvSpPr>
        <p:spPr>
          <a:xfrm>
            <a:off x="5067384" y="5506627"/>
            <a:ext cx="33527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rgbClr val="7030A0"/>
                </a:solidFill>
              </a:rPr>
              <a:t>DATA IS NEW OIL</a:t>
            </a:r>
            <a:endParaRPr lang="en-IN" sz="2400" b="1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2081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50498-C6E0-4603-8DF5-64D8BE8F2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Reality ABOUT DATA</a:t>
            </a:r>
            <a:endParaRPr lang="en-US" dirty="0"/>
          </a:p>
        </p:txBody>
      </p:sp>
      <p:pic>
        <p:nvPicPr>
          <p:cNvPr id="6146" name="Picture 2" descr="Stop Drowning In Your Company&amp;#39;s Data - Amplēo">
            <a:extLst>
              <a:ext uri="{FF2B5EF4-FFF2-40B4-BE49-F238E27FC236}">
                <a16:creationId xmlns:a16="http://schemas.microsoft.com/office/drawing/2014/main" id="{1649B946-BBEF-470E-9DF1-8C2A72BA81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329" y="1944702"/>
            <a:ext cx="6628517" cy="2916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01E6FAE-D096-4569-873E-828CFE61A184}"/>
              </a:ext>
            </a:extLst>
          </p:cNvPr>
          <p:cNvSpPr txBox="1"/>
          <p:nvPr/>
        </p:nvSpPr>
        <p:spPr>
          <a:xfrm>
            <a:off x="874290" y="5244392"/>
            <a:ext cx="72486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We are now </a:t>
            </a:r>
            <a:r>
              <a:rPr lang="en-US" b="1"/>
              <a:t>drowing</a:t>
            </a:r>
            <a:r>
              <a:rPr lang="en-US"/>
              <a:t> in data ! but </a:t>
            </a:r>
            <a:r>
              <a:rPr lang="en-US" b="1"/>
              <a:t>starving</a:t>
            </a:r>
            <a:r>
              <a:rPr lang="en-US"/>
              <a:t> for insights </a:t>
            </a:r>
            <a:r>
              <a:rPr lang="en-US">
                <a:sym typeface="Wingdings" panose="05000000000000000000" pitchFamily="2" charset="2"/>
              </a:rPr>
              <a:t></a:t>
            </a:r>
            <a:endParaRPr lang="en-IN"/>
          </a:p>
        </p:txBody>
      </p:sp>
      <p:pic>
        <p:nvPicPr>
          <p:cNvPr id="6148" name="Picture 4" descr="Why Data Science Succeeds or Fails: | by Eric Luellen | Towards Data Science">
            <a:extLst>
              <a:ext uri="{FF2B5EF4-FFF2-40B4-BE49-F238E27FC236}">
                <a16:creationId xmlns:a16="http://schemas.microsoft.com/office/drawing/2014/main" id="{BC0D21B4-A8DE-4213-AFA4-92C508C9F5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7669" y="3311590"/>
            <a:ext cx="4301025" cy="2557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rrow: Down 6">
            <a:extLst>
              <a:ext uri="{FF2B5EF4-FFF2-40B4-BE49-F238E27FC236}">
                <a16:creationId xmlns:a16="http://schemas.microsoft.com/office/drawing/2014/main" id="{5D47F6C3-A072-4475-BBB8-CBA272580255}"/>
              </a:ext>
            </a:extLst>
          </p:cNvPr>
          <p:cNvSpPr/>
          <p:nvPr/>
        </p:nvSpPr>
        <p:spPr>
          <a:xfrm>
            <a:off x="9619862" y="2370564"/>
            <a:ext cx="485191" cy="84908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2D079D-8428-4C50-8908-A11F65D17574}"/>
              </a:ext>
            </a:extLst>
          </p:cNvPr>
          <p:cNvSpPr txBox="1"/>
          <p:nvPr/>
        </p:nvSpPr>
        <p:spPr>
          <a:xfrm>
            <a:off x="8799390" y="1713869"/>
            <a:ext cx="24632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rgbClr val="FF0000"/>
                </a:solidFill>
              </a:rPr>
              <a:t>SOLUTION ?</a:t>
            </a:r>
            <a:endParaRPr lang="en-IN" sz="2400" b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7921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animBg="1"/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038B4F-A7A4-41FD-9BB6-6CEDDBFBA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23/08/2021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46BD895-6EFA-4319-80A6-E9FA113880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Introdcution to Machine Learning</a:t>
            </a:r>
            <a:endParaRPr lang="tr-TR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75A2392-3CCC-412C-8803-9F302F35E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E2C4A-EC6E-40E8-9145-34703132768D}" type="slidenum">
              <a:rPr lang="tr-TR" altLang="en-US" smtClean="0"/>
              <a:pPr/>
              <a:t>15</a:t>
            </a:fld>
            <a:endParaRPr lang="tr-TR" altLang="en-US"/>
          </a:p>
        </p:txBody>
      </p:sp>
      <p:pic>
        <p:nvPicPr>
          <p:cNvPr id="2050" name="Picture 2" descr="Four Years Remaining » Blog Archive » The Data Science Workflow">
            <a:extLst>
              <a:ext uri="{FF2B5EF4-FFF2-40B4-BE49-F238E27FC236}">
                <a16:creationId xmlns:a16="http://schemas.microsoft.com/office/drawing/2014/main" id="{08830B7E-B47F-403E-945E-E8C027C1A5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7568" y="640633"/>
            <a:ext cx="7346681" cy="2880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A275978-2C4B-4F85-8365-68403BB42BA5}"/>
              </a:ext>
            </a:extLst>
          </p:cNvPr>
          <p:cNvSpPr txBox="1"/>
          <p:nvPr/>
        </p:nvSpPr>
        <p:spPr>
          <a:xfrm>
            <a:off x="4871864" y="276569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Data Science Pipeline </a:t>
            </a:r>
            <a:endParaRPr lang="en-IN"/>
          </a:p>
        </p:txBody>
      </p:sp>
      <p:pic>
        <p:nvPicPr>
          <p:cNvPr id="2052" name="Picture 4" descr="Math Hurts: Risks of Predictive Analytics for Small Businesses">
            <a:extLst>
              <a:ext uri="{FF2B5EF4-FFF2-40B4-BE49-F238E27FC236}">
                <a16:creationId xmlns:a16="http://schemas.microsoft.com/office/drawing/2014/main" id="{E0272149-C9B6-47BA-B1BF-CCAA48426A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400" y="3975024"/>
            <a:ext cx="4464496" cy="2113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Predictive vs Prescriptive Analytics Difference - Data Analytics">
            <a:extLst>
              <a:ext uri="{FF2B5EF4-FFF2-40B4-BE49-F238E27FC236}">
                <a16:creationId xmlns:a16="http://schemas.microsoft.com/office/drawing/2014/main" id="{7A022404-C46D-4F3B-A1A3-3F04AF3DBA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1119" y="3752650"/>
            <a:ext cx="6010854" cy="2335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59469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5E2E28E-9FC5-4D84-BBC6-87DDF894C3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23/08/2021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5F3BC37-AF88-4341-9955-C515752106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Introdcution to Machine Learning</a:t>
            </a:r>
            <a:endParaRPr lang="tr-TR"/>
          </a:p>
        </p:txBody>
      </p:sp>
      <p:sp>
        <p:nvSpPr>
          <p:cNvPr id="7170" name="Slide Number Placeholder 4">
            <a:extLst>
              <a:ext uri="{FF2B5EF4-FFF2-40B4-BE49-F238E27FC236}">
                <a16:creationId xmlns:a16="http://schemas.microsoft.com/office/drawing/2014/main" id="{912277A7-CF74-45F0-8C10-AD4E451D21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9pPr>
          </a:lstStyle>
          <a:p>
            <a:pPr eaLnBrk="1" hangingPunct="1"/>
            <a:fld id="{EC3FA18F-64AC-43A5-837F-34F2D732C837}" type="slidenum">
              <a:rPr lang="tr-TR" altLang="en-US" sz="1400"/>
              <a:pPr eaLnBrk="1" hangingPunct="1"/>
              <a:t>16</a:t>
            </a:fld>
            <a:endParaRPr lang="tr-TR" altLang="en-US" sz="1400"/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4C64132A-35BC-4724-8177-32AB0EF5F7D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99456" y="1036920"/>
            <a:ext cx="7543800" cy="702302"/>
          </a:xfrm>
        </p:spPr>
        <p:txBody>
          <a:bodyPr>
            <a:normAutofit/>
          </a:bodyPr>
          <a:lstStyle/>
          <a:p>
            <a:r>
              <a:rPr lang="en-US" altLang="en-US" sz="4000" dirty="0">
                <a:latin typeface="Lucida Console" panose="020B0609040504020204" pitchFamily="49" charset="0"/>
              </a:rPr>
              <a:t>Confused ?</a:t>
            </a:r>
            <a:endParaRPr lang="tr-TR" altLang="en-US" sz="4000" dirty="0">
              <a:latin typeface="Lucida Console" panose="020B0609040504020204" pitchFamily="49" charset="0"/>
            </a:endParaRPr>
          </a:p>
        </p:txBody>
      </p:sp>
      <p:pic>
        <p:nvPicPr>
          <p:cNvPr id="7174" name="Picture 6" descr="https://cdn0.scrvt.com/fokus/35ffd658650b9a93/2c2ec661f688/v/98b20ccddedf/AI_Grafik_970x485.png">
            <a:extLst>
              <a:ext uri="{FF2B5EF4-FFF2-40B4-BE49-F238E27FC236}">
                <a16:creationId xmlns:a16="http://schemas.microsoft.com/office/drawing/2014/main" id="{EFEE5E4D-2408-46B7-88C2-4A94F2850B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776" y="1772816"/>
            <a:ext cx="8604448" cy="4302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4703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0091D91-0785-47DE-B068-A5D09D0265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23/08/2021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43201D6-7842-4A8A-9A21-FB50D90072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Introdcution to Machine Learning</a:t>
            </a:r>
            <a:endParaRPr lang="tr-TR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FB9EEE3-81C4-47ED-9254-59C448C36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E2C4A-EC6E-40E8-9145-34703132768D}" type="slidenum">
              <a:rPr lang="tr-TR" altLang="en-US" smtClean="0"/>
              <a:pPr/>
              <a:t>17</a:t>
            </a:fld>
            <a:endParaRPr lang="tr-TR" altLang="en-US"/>
          </a:p>
        </p:txBody>
      </p:sp>
      <p:pic>
        <p:nvPicPr>
          <p:cNvPr id="3078" name="Picture 6" descr="Big Data Sources Social Influencers Media Ppt Powerpoint Presentation Ideas  Icons | PowerPoint Templates Download | PPT Background Template | Graphics  Presentation">
            <a:extLst>
              <a:ext uri="{FF2B5EF4-FFF2-40B4-BE49-F238E27FC236}">
                <a16:creationId xmlns:a16="http://schemas.microsoft.com/office/drawing/2014/main" id="{2CF7FB52-EFC8-49BA-B040-1160FCD05C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8" t="22700" r="5113" b="16401"/>
          <a:stretch/>
        </p:blipFill>
        <p:spPr bwMode="auto">
          <a:xfrm>
            <a:off x="263352" y="1196364"/>
            <a:ext cx="6480720" cy="3240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D7978B2-6659-4E7E-AA41-9FC10DE59C56}"/>
              </a:ext>
            </a:extLst>
          </p:cNvPr>
          <p:cNvSpPr txBox="1"/>
          <p:nvPr/>
        </p:nvSpPr>
        <p:spPr>
          <a:xfrm>
            <a:off x="4367808" y="334076"/>
            <a:ext cx="27003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/>
              <a:t>Big Data </a:t>
            </a:r>
            <a:endParaRPr lang="en-IN" sz="4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6F8014-F18E-4467-AE67-01DC77A5DDC5}"/>
              </a:ext>
            </a:extLst>
          </p:cNvPr>
          <p:cNvSpPr txBox="1"/>
          <p:nvPr/>
        </p:nvSpPr>
        <p:spPr>
          <a:xfrm>
            <a:off x="1097279" y="5015305"/>
            <a:ext cx="59046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>
                <a:solidFill>
                  <a:srgbClr val="FF0000"/>
                </a:solidFill>
                <a:cs typeface="Aharoni" panose="020B0604020202020204" pitchFamily="2" charset="-79"/>
              </a:rPr>
              <a:t>Is Big Data = Large Data ?</a:t>
            </a:r>
            <a:endParaRPr lang="en-IN" sz="3600">
              <a:solidFill>
                <a:srgbClr val="FF0000"/>
              </a:solidFill>
              <a:cs typeface="Aharoni" panose="020B0604020202020204" pitchFamily="2" charset="-79"/>
            </a:endParaRPr>
          </a:p>
        </p:txBody>
      </p:sp>
      <p:pic>
        <p:nvPicPr>
          <p:cNvPr id="3080" name="Picture 8" descr="Data Veracity - Data Science Central">
            <a:extLst>
              <a:ext uri="{FF2B5EF4-FFF2-40B4-BE49-F238E27FC236}">
                <a16:creationId xmlns:a16="http://schemas.microsoft.com/office/drawing/2014/main" id="{EC4D321F-78FF-4131-9C85-96EE2A5E31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8105" y="3940958"/>
            <a:ext cx="4324395" cy="2210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B030B19-72F0-4757-962E-0C78BDBC6E81}"/>
              </a:ext>
            </a:extLst>
          </p:cNvPr>
          <p:cNvSpPr txBox="1"/>
          <p:nvPr/>
        </p:nvSpPr>
        <p:spPr>
          <a:xfrm>
            <a:off x="8484178" y="3571626"/>
            <a:ext cx="2868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Properties of Bigdata</a:t>
            </a:r>
            <a:endParaRPr lang="en-IN"/>
          </a:p>
        </p:txBody>
      </p:sp>
      <p:pic>
        <p:nvPicPr>
          <p:cNvPr id="3082" name="Picture 10" descr="Big Data In The Aviation Industry - Wikibon">
            <a:extLst>
              <a:ext uri="{FF2B5EF4-FFF2-40B4-BE49-F238E27FC236}">
                <a16:creationId xmlns:a16="http://schemas.microsoft.com/office/drawing/2014/main" id="{093CD0C2-3290-4E2C-8EA5-16BAF780E2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2959" y="1209290"/>
            <a:ext cx="4762500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45143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0091D91-0785-47DE-B068-A5D09D0265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23/08/2021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43201D6-7842-4A8A-9A21-FB50D90072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Introdcution to Machine Learning</a:t>
            </a:r>
            <a:endParaRPr lang="tr-TR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FB9EEE3-81C4-47ED-9254-59C448C36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E2C4A-EC6E-40E8-9145-34703132768D}" type="slidenum">
              <a:rPr lang="tr-TR" altLang="en-US" smtClean="0"/>
              <a:pPr/>
              <a:t>18</a:t>
            </a:fld>
            <a:endParaRPr lang="tr-T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7978B2-6659-4E7E-AA41-9FC10DE59C56}"/>
              </a:ext>
            </a:extLst>
          </p:cNvPr>
          <p:cNvSpPr txBox="1"/>
          <p:nvPr/>
        </p:nvSpPr>
        <p:spPr>
          <a:xfrm>
            <a:off x="4367808" y="334076"/>
            <a:ext cx="27003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/>
              <a:t>Big Data </a:t>
            </a:r>
            <a:endParaRPr lang="en-IN" sz="4000"/>
          </a:p>
        </p:txBody>
      </p:sp>
      <p:pic>
        <p:nvPicPr>
          <p:cNvPr id="5122" name="Picture 2" descr="Improve Processing Performance with Granulate">
            <a:extLst>
              <a:ext uri="{FF2B5EF4-FFF2-40B4-BE49-F238E27FC236}">
                <a16:creationId xmlns:a16="http://schemas.microsoft.com/office/drawing/2014/main" id="{D60CF876-4028-0C80-6491-937E9CF18E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9536" y="1365011"/>
            <a:ext cx="7787496" cy="5068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2994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6" name="Rectangle 6">
            <a:extLst>
              <a:ext uri="{FF2B5EF4-FFF2-40B4-BE49-F238E27FC236}">
                <a16:creationId xmlns:a16="http://schemas.microsoft.com/office/drawing/2014/main" id="{53A21A91-239B-4AB6-AF40-050DA8732523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324099" y="1988840"/>
            <a:ext cx="7543801" cy="4391578"/>
          </a:xfrm>
        </p:spPr>
        <p:txBody>
          <a:bodyPr>
            <a:normAutofit fontScale="85000" lnSpcReduction="20000"/>
          </a:bodyPr>
          <a:lstStyle/>
          <a:p>
            <a:pPr algn="ctr"/>
            <a:r>
              <a:rPr lang="en-US" dirty="0"/>
              <a:t>“</a:t>
            </a:r>
            <a:r>
              <a:rPr lang="en-US" b="1" dirty="0"/>
              <a:t>Learning is any process by which a system</a:t>
            </a:r>
          </a:p>
          <a:p>
            <a:pPr algn="ctr"/>
            <a:r>
              <a:rPr lang="en-US" b="1" dirty="0"/>
              <a:t>improves performance from experience.” </a:t>
            </a:r>
          </a:p>
          <a:p>
            <a:pPr algn="ctr"/>
            <a:r>
              <a:rPr lang="en-US" dirty="0"/>
              <a:t>- Herbert Simon </a:t>
            </a:r>
          </a:p>
          <a:p>
            <a:pPr algn="ctr"/>
            <a:endParaRPr lang="en-US" dirty="0"/>
          </a:p>
          <a:p>
            <a:r>
              <a:rPr lang="en-US" b="1" dirty="0"/>
              <a:t>Definition by Tom Mitchell (1998): </a:t>
            </a:r>
          </a:p>
          <a:p>
            <a:endParaRPr lang="en-US" dirty="0"/>
          </a:p>
          <a:p>
            <a:r>
              <a:rPr lang="en-US" dirty="0"/>
              <a:t>Machine Learning is the study of algorithms that</a:t>
            </a:r>
          </a:p>
          <a:p>
            <a:r>
              <a:rPr lang="en-US" dirty="0"/>
              <a:t> - improve their performance </a:t>
            </a:r>
            <a:r>
              <a:rPr lang="en-US" b="1" dirty="0"/>
              <a:t>P</a:t>
            </a:r>
            <a:r>
              <a:rPr lang="en-US" dirty="0"/>
              <a:t> </a:t>
            </a:r>
          </a:p>
          <a:p>
            <a:r>
              <a:rPr lang="en-US" dirty="0"/>
              <a:t> - at some task </a:t>
            </a:r>
            <a:r>
              <a:rPr lang="en-US" b="1" dirty="0"/>
              <a:t>T </a:t>
            </a:r>
          </a:p>
          <a:p>
            <a:r>
              <a:rPr lang="en-US" dirty="0"/>
              <a:t> - with experience </a:t>
            </a:r>
            <a:r>
              <a:rPr lang="en-US" b="1" dirty="0"/>
              <a:t>E</a:t>
            </a:r>
            <a:r>
              <a:rPr lang="en-US" dirty="0"/>
              <a:t>. </a:t>
            </a:r>
          </a:p>
          <a:p>
            <a:r>
              <a:rPr lang="en-US" dirty="0"/>
              <a:t>A well-defined learning task is given by </a:t>
            </a:r>
            <a:r>
              <a:rPr lang="en-US" b="1" dirty="0"/>
              <a:t>&lt;P,T,E&gt;</a:t>
            </a:r>
            <a:endParaRPr lang="tr-TR" altLang="en-US" b="1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E446DBA-8419-4AED-855F-48D86B2D44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23/08/2021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1C0BFF6-E543-4D30-8737-CE00D2C8B6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Introdcution to Machine Learning</a:t>
            </a:r>
            <a:endParaRPr lang="tr-TR"/>
          </a:p>
        </p:txBody>
      </p:sp>
      <p:sp>
        <p:nvSpPr>
          <p:cNvPr id="8194" name="Slide Number Placeholder 4">
            <a:extLst>
              <a:ext uri="{FF2B5EF4-FFF2-40B4-BE49-F238E27FC236}">
                <a16:creationId xmlns:a16="http://schemas.microsoft.com/office/drawing/2014/main" id="{54411CC9-68C5-42E3-878F-0FD9B52AC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9pPr>
          </a:lstStyle>
          <a:p>
            <a:pPr eaLnBrk="1" hangingPunct="1"/>
            <a:fld id="{EC17D2E1-691E-4FDE-B62A-17B118CE38F5}" type="slidenum">
              <a:rPr lang="tr-TR" altLang="en-US" sz="1400"/>
              <a:pPr eaLnBrk="1" hangingPunct="1"/>
              <a:t>19</a:t>
            </a:fld>
            <a:endParaRPr lang="tr-TR" altLang="en-US" sz="1400"/>
          </a:p>
        </p:txBody>
      </p:sp>
      <p:sp>
        <p:nvSpPr>
          <p:cNvPr id="8195" name="Rectangle 4">
            <a:extLst>
              <a:ext uri="{FF2B5EF4-FFF2-40B4-BE49-F238E27FC236}">
                <a16:creationId xmlns:a16="http://schemas.microsoft.com/office/drawing/2014/main" id="{B66EC93D-A8D1-4704-8AA7-B06BF968932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99456" y="980728"/>
            <a:ext cx="7709480" cy="756634"/>
          </a:xfrm>
        </p:spPr>
        <p:txBody>
          <a:bodyPr>
            <a:normAutofit fontScale="90000"/>
          </a:bodyPr>
          <a:lstStyle/>
          <a:p>
            <a:r>
              <a:rPr lang="en-US" altLang="en-US" sz="4000" dirty="0">
                <a:latin typeface="+mn-lt"/>
              </a:rPr>
              <a:t>What is machine learning?</a:t>
            </a:r>
            <a:endParaRPr lang="tr-TR" altLang="en-US" sz="4000" dirty="0">
              <a:latin typeface="+mn-l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5E4D22-F338-402C-B29E-818A380F4A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064816"/>
            <a:ext cx="10058400" cy="4023360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Confused?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What is machine learning?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Programming </a:t>
            </a:r>
            <a:r>
              <a:rPr lang="en-US"/>
              <a:t>vs Learning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/>
              <a:t>Machine Learning Pipeline</a:t>
            </a: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When to use Machine Learning?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ML Application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Types </a:t>
            </a:r>
            <a:r>
              <a:rPr lang="en-US"/>
              <a:t>of Learning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05F97211-27F1-445D-A74C-DC14398C62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23/08/2021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BAB3A2-238A-4153-96FA-7DC9671E68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tr-TR"/>
              <a:t>Introdcution to Machine Learning</a:t>
            </a:r>
            <a:endParaRPr lang="tr-T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6A7A19-E7C3-4BFC-9261-5AF8A0C5E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DE764-B8A9-453E-9072-BCEEF062CD7B}" type="slidenum">
              <a:rPr lang="tr-TR" altLang="en-US" smtClean="0"/>
              <a:pPr/>
              <a:t>2</a:t>
            </a:fld>
            <a:endParaRPr lang="tr-TR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0EF16E-81E8-49A1-BE92-8B84FCC411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Overview</a:t>
            </a:r>
            <a:endParaRPr lang="en-IN" sz="4000" dirty="0"/>
          </a:p>
        </p:txBody>
      </p:sp>
    </p:spTree>
    <p:extLst>
      <p:ext uri="{BB962C8B-B14F-4D97-AF65-F5344CB8AC3E}">
        <p14:creationId xmlns:p14="http://schemas.microsoft.com/office/powerpoint/2010/main" val="8712806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0F9718B-1A74-426E-9ABB-5168EBAC8C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23/08/2021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A7F43B6-C4F4-463E-B979-CBBE585CC5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Introdcution to Machine Learning</a:t>
            </a:r>
            <a:endParaRPr lang="tr-TR"/>
          </a:p>
        </p:txBody>
      </p:sp>
      <p:sp>
        <p:nvSpPr>
          <p:cNvPr id="38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DE764-B8A9-453E-9072-BCEEF062CD7B}" type="slidenum">
              <a:rPr lang="tr-TR" altLang="en-US" smtClean="0"/>
              <a:pPr/>
              <a:t>20</a:t>
            </a:fld>
            <a:endParaRPr lang="tr-TR" altLang="en-US"/>
          </a:p>
        </p:txBody>
      </p:sp>
      <p:sp>
        <p:nvSpPr>
          <p:cNvPr id="44" name="Rounded Rectangle 43"/>
          <p:cNvSpPr/>
          <p:nvPr/>
        </p:nvSpPr>
        <p:spPr>
          <a:xfrm>
            <a:off x="2207568" y="1594116"/>
            <a:ext cx="7920880" cy="306143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5" name="Cloud Callout 44"/>
          <p:cNvSpPr/>
          <p:nvPr/>
        </p:nvSpPr>
        <p:spPr>
          <a:xfrm>
            <a:off x="8437578" y="78818"/>
            <a:ext cx="2133263" cy="1279617"/>
          </a:xfrm>
          <a:prstGeom prst="cloudCallout">
            <a:avLst>
              <a:gd name="adj1" fmla="val -57660"/>
              <a:gd name="adj2" fmla="val 70621"/>
            </a:avLst>
          </a:prstGeom>
          <a:solidFill>
            <a:schemeClr val="bg1"/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tx1"/>
                </a:solidFill>
              </a:rPr>
              <a:t>Color</a:t>
            </a:r>
            <a:r>
              <a:rPr lang="en-US" sz="1200">
                <a:solidFill>
                  <a:schemeClr val="tx1"/>
                </a:solidFill>
              </a:rPr>
              <a:t>: Green</a:t>
            </a:r>
            <a:endParaRPr lang="en-US" sz="1200" dirty="0">
              <a:solidFill>
                <a:schemeClr val="tx1"/>
              </a:solidFill>
            </a:endParaRPr>
          </a:p>
          <a:p>
            <a:r>
              <a:rPr lang="en-US" sz="1200" dirty="0">
                <a:solidFill>
                  <a:schemeClr val="tx1"/>
                </a:solidFill>
              </a:rPr>
              <a:t>Size : Large</a:t>
            </a:r>
          </a:p>
          <a:p>
            <a:r>
              <a:rPr lang="en-US" sz="1200" dirty="0">
                <a:solidFill>
                  <a:schemeClr val="tx1"/>
                </a:solidFill>
              </a:rPr>
              <a:t>Type : Formal</a:t>
            </a:r>
            <a:endParaRPr lang="en-IN" sz="1200" dirty="0">
              <a:solidFill>
                <a:schemeClr val="tx1"/>
              </a:solidFill>
            </a:endParaRPr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0788"/>
          <a:stretch/>
        </p:blipFill>
        <p:spPr>
          <a:xfrm>
            <a:off x="1713246" y="1417274"/>
            <a:ext cx="1777421" cy="1099464"/>
          </a:xfrm>
          <a:prstGeom prst="rect">
            <a:avLst/>
          </a:prstGeom>
        </p:spPr>
      </p:pic>
      <p:pic>
        <p:nvPicPr>
          <p:cNvPr id="47" name="Content Placeholder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9361" y="1420461"/>
            <a:ext cx="1224136" cy="1224136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583" y="4355932"/>
            <a:ext cx="643130" cy="698817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724871" y="3575020"/>
            <a:ext cx="2133264" cy="1683286"/>
          </a:xfrm>
          <a:prstGeom prst="rect">
            <a:avLst/>
          </a:prstGeom>
        </p:spPr>
      </p:pic>
      <p:sp>
        <p:nvSpPr>
          <p:cNvPr id="54" name="TextBox 53"/>
          <p:cNvSpPr txBox="1"/>
          <p:nvPr/>
        </p:nvSpPr>
        <p:spPr>
          <a:xfrm>
            <a:off x="1963252" y="3348090"/>
            <a:ext cx="3412668" cy="52322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sz="2800" b="1"/>
              <a:t>Is this </a:t>
            </a:r>
            <a:r>
              <a:rPr lang="en-US" sz="2800" b="1" dirty="0"/>
              <a:t>a shirt ?</a:t>
            </a:r>
            <a:endParaRPr lang="en-IN" sz="2800" b="1" dirty="0"/>
          </a:p>
        </p:txBody>
      </p:sp>
      <p:sp>
        <p:nvSpPr>
          <p:cNvPr id="55" name="Rectangle 54"/>
          <p:cNvSpPr/>
          <p:nvPr/>
        </p:nvSpPr>
        <p:spPr>
          <a:xfrm>
            <a:off x="6859688" y="4006386"/>
            <a:ext cx="5357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No!</a:t>
            </a:r>
            <a:endParaRPr lang="en-IN" b="1" dirty="0"/>
          </a:p>
        </p:txBody>
      </p:sp>
      <p:sp>
        <p:nvSpPr>
          <p:cNvPr id="56" name="Rectangle 55"/>
          <p:cNvSpPr/>
          <p:nvPr/>
        </p:nvSpPr>
        <p:spPr>
          <a:xfrm>
            <a:off x="1817914" y="5498888"/>
            <a:ext cx="427808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/>
              <a:t>This is also a shirt</a:t>
            </a:r>
            <a:endParaRPr lang="en-IN" sz="2800" b="1" dirty="0"/>
          </a:p>
        </p:txBody>
      </p:sp>
      <p:sp>
        <p:nvSpPr>
          <p:cNvPr id="65" name="Cloud Callout 64"/>
          <p:cNvSpPr/>
          <p:nvPr/>
        </p:nvSpPr>
        <p:spPr>
          <a:xfrm flipH="1">
            <a:off x="8620506" y="2932729"/>
            <a:ext cx="2133263" cy="1284583"/>
          </a:xfrm>
          <a:prstGeom prst="cloudCallout">
            <a:avLst>
              <a:gd name="adj1" fmla="val 70467"/>
              <a:gd name="adj2" fmla="val 39855"/>
            </a:avLst>
          </a:prstGeom>
          <a:solidFill>
            <a:schemeClr val="bg1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dirty="0">
                <a:solidFill>
                  <a:schemeClr val="tx1"/>
                </a:solidFill>
              </a:rPr>
              <a:t>Color: Green</a:t>
            </a:r>
          </a:p>
          <a:p>
            <a:r>
              <a:rPr lang="en-US" sz="1100" dirty="0">
                <a:solidFill>
                  <a:schemeClr val="tx1"/>
                </a:solidFill>
              </a:rPr>
              <a:t>Size : Large</a:t>
            </a:r>
          </a:p>
          <a:p>
            <a:r>
              <a:rPr lang="en-US" sz="1100" dirty="0">
                <a:solidFill>
                  <a:schemeClr val="tx1"/>
                </a:solidFill>
              </a:rPr>
              <a:t>Type : Formal</a:t>
            </a:r>
          </a:p>
          <a:p>
            <a:pPr algn="ctr"/>
            <a:endParaRPr lang="en-IN" sz="1100" dirty="0">
              <a:solidFill>
                <a:schemeClr val="tx1"/>
              </a:solidFill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1835560" y="608304"/>
            <a:ext cx="40738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This is a </a:t>
            </a:r>
            <a:r>
              <a:rPr lang="en-US" sz="2400" b="1"/>
              <a:t>shirt we used </a:t>
            </a:r>
            <a:r>
              <a:rPr lang="en-US" sz="2400" b="1" dirty="0"/>
              <a:t>to wear.</a:t>
            </a:r>
            <a:endParaRPr lang="en-IN" sz="2400" b="1" dirty="0"/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85" r="30148" b="70788"/>
          <a:stretch/>
        </p:blipFill>
        <p:spPr>
          <a:xfrm>
            <a:off x="2321969" y="3973948"/>
            <a:ext cx="1093527" cy="1284358"/>
          </a:xfrm>
          <a:prstGeom prst="rect">
            <a:avLst/>
          </a:prstGeom>
        </p:spPr>
      </p:pic>
      <p:cxnSp>
        <p:nvCxnSpPr>
          <p:cNvPr id="60" name="Straight Connector 59"/>
          <p:cNvCxnSpPr/>
          <p:nvPr/>
        </p:nvCxnSpPr>
        <p:spPr>
          <a:xfrm>
            <a:off x="3071665" y="3212976"/>
            <a:ext cx="491227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Picture 6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554068" y="1190886"/>
            <a:ext cx="2133264" cy="1683286"/>
          </a:xfrm>
          <a:prstGeom prst="rect">
            <a:avLst/>
          </a:prstGeom>
        </p:spPr>
      </p:pic>
      <p:sp>
        <p:nvSpPr>
          <p:cNvPr id="66" name="Cloud Callout 65"/>
          <p:cNvSpPr/>
          <p:nvPr/>
        </p:nvSpPr>
        <p:spPr>
          <a:xfrm flipH="1">
            <a:off x="8481347" y="2903873"/>
            <a:ext cx="2655212" cy="1319263"/>
          </a:xfrm>
          <a:prstGeom prst="cloudCallout">
            <a:avLst>
              <a:gd name="adj1" fmla="val 62117"/>
              <a:gd name="adj2" fmla="val 39778"/>
            </a:avLst>
          </a:prstGeom>
          <a:solidFill>
            <a:schemeClr val="bg1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dirty="0">
                <a:solidFill>
                  <a:schemeClr val="tx1"/>
                </a:solidFill>
              </a:rPr>
              <a:t>Color: Green, red</a:t>
            </a:r>
          </a:p>
          <a:p>
            <a:r>
              <a:rPr lang="en-US" sz="1100" dirty="0">
                <a:solidFill>
                  <a:schemeClr val="tx1"/>
                </a:solidFill>
              </a:rPr>
              <a:t>Size : Large, small</a:t>
            </a:r>
          </a:p>
          <a:p>
            <a:r>
              <a:rPr lang="en-US" sz="1100" dirty="0">
                <a:solidFill>
                  <a:schemeClr val="tx1"/>
                </a:solidFill>
              </a:rPr>
              <a:t>Type : Formal, casual</a:t>
            </a:r>
          </a:p>
          <a:p>
            <a:pPr algn="ctr"/>
            <a:endParaRPr lang="en-IN" sz="1100" dirty="0">
              <a:solidFill>
                <a:schemeClr val="tx1"/>
              </a:solidFill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5828139" y="3244334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IN" b="1" dirty="0"/>
          </a:p>
        </p:txBody>
      </p:sp>
      <p:sp>
        <p:nvSpPr>
          <p:cNvPr id="71" name="Rounded Rectangle 70"/>
          <p:cNvSpPr/>
          <p:nvPr/>
        </p:nvSpPr>
        <p:spPr>
          <a:xfrm>
            <a:off x="6846702" y="3914788"/>
            <a:ext cx="548710" cy="441144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Ok</a:t>
            </a:r>
            <a:endParaRPr lang="en-I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3425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1" presetClass="entr" presetSubtype="0" fill="hold" grpId="0" nodeType="after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55" grpId="0"/>
      <p:bldP spid="56" grpId="0"/>
      <p:bldP spid="65" grpId="0" animBg="1"/>
      <p:bldP spid="66" grpId="0" animBg="1"/>
      <p:bldP spid="71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25A4E6A-40F0-4C2D-90CA-93D0142AEE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23/08/2021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812D56-5D9A-4ACD-B55F-6EEC938DBD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Introdcution to Machine Learning</a:t>
            </a:r>
            <a:endParaRPr lang="tr-T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DE764-B8A9-453E-9072-BCEEF062CD7B}" type="slidenum">
              <a:rPr lang="tr-TR" altLang="en-US" smtClean="0"/>
              <a:pPr/>
              <a:t>21</a:t>
            </a:fld>
            <a:endParaRPr lang="tr-TR" altLang="en-US"/>
          </a:p>
        </p:txBody>
      </p:sp>
      <p:sp>
        <p:nvSpPr>
          <p:cNvPr id="11" name="Rounded Rectangle 10"/>
          <p:cNvSpPr/>
          <p:nvPr/>
        </p:nvSpPr>
        <p:spPr>
          <a:xfrm>
            <a:off x="2279576" y="1412776"/>
            <a:ext cx="7776864" cy="64807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839110" y="1254364"/>
            <a:ext cx="2133264" cy="168328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85" r="30148" b="70788"/>
          <a:stretch/>
        </p:blipFill>
        <p:spPr>
          <a:xfrm>
            <a:off x="2769446" y="1458122"/>
            <a:ext cx="1093527" cy="128435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2620" y="1589118"/>
            <a:ext cx="1058380" cy="1153363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2121875" y="731144"/>
            <a:ext cx="231986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/>
              <a:t>Is this </a:t>
            </a:r>
            <a:r>
              <a:rPr lang="en-US" sz="2800" b="1" dirty="0"/>
              <a:t>a shirt ?</a:t>
            </a:r>
            <a:endParaRPr lang="en-IN" sz="2800" b="1" dirty="0"/>
          </a:p>
        </p:txBody>
      </p:sp>
      <p:sp>
        <p:nvSpPr>
          <p:cNvPr id="21" name="Rectangle 20"/>
          <p:cNvSpPr/>
          <p:nvPr/>
        </p:nvSpPr>
        <p:spPr>
          <a:xfrm>
            <a:off x="7144335" y="1458122"/>
            <a:ext cx="5357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No!</a:t>
            </a:r>
            <a:endParaRPr lang="en-IN" b="1" dirty="0"/>
          </a:p>
        </p:txBody>
      </p:sp>
      <p:sp>
        <p:nvSpPr>
          <p:cNvPr id="22" name="Rectangle 21"/>
          <p:cNvSpPr/>
          <p:nvPr/>
        </p:nvSpPr>
        <p:spPr>
          <a:xfrm>
            <a:off x="2015000" y="2900679"/>
            <a:ext cx="242406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This is also a shirt</a:t>
            </a:r>
            <a:endParaRPr lang="en-IN" sz="2400" b="1" dirty="0"/>
          </a:p>
        </p:txBody>
      </p:sp>
      <p:sp>
        <p:nvSpPr>
          <p:cNvPr id="52" name="Oval 51"/>
          <p:cNvSpPr/>
          <p:nvPr/>
        </p:nvSpPr>
        <p:spPr>
          <a:xfrm>
            <a:off x="2121875" y="3582310"/>
            <a:ext cx="2688337" cy="2601010"/>
          </a:xfrm>
          <a:prstGeom prst="ellipse">
            <a:avLst/>
          </a:prstGeom>
          <a:solidFill>
            <a:schemeClr val="bg1"/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1" name="Picture 5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8773" y="3875110"/>
            <a:ext cx="1054594" cy="1144387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6363" y="4013729"/>
            <a:ext cx="986940" cy="1075511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1608" y="4163729"/>
            <a:ext cx="989806" cy="1075511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0035" y="4235148"/>
            <a:ext cx="1352346" cy="1352346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963937" y="3823305"/>
            <a:ext cx="2133264" cy="1683286"/>
          </a:xfrm>
          <a:prstGeom prst="rect">
            <a:avLst/>
          </a:prstGeom>
        </p:spPr>
      </p:pic>
      <p:cxnSp>
        <p:nvCxnSpPr>
          <p:cNvPr id="44" name="Straight Connector 43"/>
          <p:cNvCxnSpPr/>
          <p:nvPr/>
        </p:nvCxnSpPr>
        <p:spPr>
          <a:xfrm>
            <a:off x="3415978" y="3501008"/>
            <a:ext cx="491227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4545621" y="3813309"/>
            <a:ext cx="23485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Yes, these are all shirts</a:t>
            </a:r>
          </a:p>
        </p:txBody>
      </p:sp>
      <p:sp>
        <p:nvSpPr>
          <p:cNvPr id="48" name="Cloud Callout 47"/>
          <p:cNvSpPr/>
          <p:nvPr/>
        </p:nvSpPr>
        <p:spPr>
          <a:xfrm flipH="1">
            <a:off x="8343092" y="269855"/>
            <a:ext cx="2650490" cy="1319263"/>
          </a:xfrm>
          <a:prstGeom prst="cloudCallout">
            <a:avLst>
              <a:gd name="adj1" fmla="val 47690"/>
              <a:gd name="adj2" fmla="val 62410"/>
            </a:avLst>
          </a:prstGeom>
          <a:solidFill>
            <a:schemeClr val="bg1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dirty="0">
                <a:solidFill>
                  <a:schemeClr val="tx1"/>
                </a:solidFill>
              </a:rPr>
              <a:t>Color: Green, red</a:t>
            </a:r>
          </a:p>
          <a:p>
            <a:r>
              <a:rPr lang="en-US" sz="1100" dirty="0">
                <a:solidFill>
                  <a:schemeClr val="tx1"/>
                </a:solidFill>
              </a:rPr>
              <a:t>Size : Large, small</a:t>
            </a:r>
          </a:p>
          <a:p>
            <a:r>
              <a:rPr lang="en-US" sz="1100" dirty="0">
                <a:solidFill>
                  <a:schemeClr val="tx1"/>
                </a:solidFill>
              </a:rPr>
              <a:t>Type : Formal, casual</a:t>
            </a:r>
          </a:p>
          <a:p>
            <a:pPr algn="ctr"/>
            <a:endParaRPr lang="en-IN" sz="1100" dirty="0">
              <a:solidFill>
                <a:schemeClr val="tx1"/>
              </a:solidFill>
            </a:endParaRPr>
          </a:p>
        </p:txBody>
      </p:sp>
      <p:sp>
        <p:nvSpPr>
          <p:cNvPr id="49" name="Cloud Callout 48"/>
          <p:cNvSpPr/>
          <p:nvPr/>
        </p:nvSpPr>
        <p:spPr>
          <a:xfrm flipH="1">
            <a:off x="8030569" y="312318"/>
            <a:ext cx="3585755" cy="1284583"/>
          </a:xfrm>
          <a:prstGeom prst="cloudCallout">
            <a:avLst>
              <a:gd name="adj1" fmla="val 41290"/>
              <a:gd name="adj2" fmla="val 60920"/>
            </a:avLst>
          </a:prstGeom>
          <a:solidFill>
            <a:schemeClr val="bg1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dirty="0">
                <a:solidFill>
                  <a:schemeClr val="tx1"/>
                </a:solidFill>
              </a:rPr>
              <a:t>Color: Green, red, yellow</a:t>
            </a:r>
          </a:p>
          <a:p>
            <a:r>
              <a:rPr lang="en-US" sz="1100" dirty="0">
                <a:solidFill>
                  <a:schemeClr val="tx1"/>
                </a:solidFill>
              </a:rPr>
              <a:t>Size : Large, small, medium</a:t>
            </a:r>
          </a:p>
          <a:p>
            <a:r>
              <a:rPr lang="en-US" sz="1100" dirty="0">
                <a:solidFill>
                  <a:schemeClr val="tx1"/>
                </a:solidFill>
              </a:rPr>
              <a:t>Type : Formal, casual</a:t>
            </a:r>
          </a:p>
          <a:p>
            <a:pPr algn="ctr"/>
            <a:endParaRPr lang="en-IN" sz="1100" dirty="0">
              <a:solidFill>
                <a:schemeClr val="tx1"/>
              </a:solidFill>
            </a:endParaRPr>
          </a:p>
        </p:txBody>
      </p:sp>
      <p:pic>
        <p:nvPicPr>
          <p:cNvPr id="50" name="Picture 4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0035" y="4519455"/>
            <a:ext cx="1458604" cy="1458604"/>
          </a:xfrm>
          <a:prstGeom prst="rect">
            <a:avLst/>
          </a:prstGeom>
        </p:spPr>
      </p:pic>
      <p:sp>
        <p:nvSpPr>
          <p:cNvPr id="53" name="Cloud Callout 52"/>
          <p:cNvSpPr/>
          <p:nvPr/>
        </p:nvSpPr>
        <p:spPr>
          <a:xfrm>
            <a:off x="8832304" y="3161306"/>
            <a:ext cx="2161278" cy="1073842"/>
          </a:xfrm>
          <a:prstGeom prst="cloudCallout">
            <a:avLst>
              <a:gd name="adj1" fmla="val -61937"/>
              <a:gd name="adj2" fmla="val 59666"/>
            </a:avLst>
          </a:prstGeom>
          <a:solidFill>
            <a:schemeClr val="bg1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Now I can identify every shirt</a:t>
            </a:r>
            <a:endParaRPr lang="en-IN" sz="1400" dirty="0">
              <a:solidFill>
                <a:schemeClr val="tx1"/>
              </a:solidFill>
            </a:endParaRPr>
          </a:p>
        </p:txBody>
      </p:sp>
      <p:sp>
        <p:nvSpPr>
          <p:cNvPr id="54" name="Rounded Rectangle 53"/>
          <p:cNvSpPr/>
          <p:nvPr/>
        </p:nvSpPr>
        <p:spPr>
          <a:xfrm>
            <a:off x="7067459" y="1447688"/>
            <a:ext cx="548710" cy="441144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Ok</a:t>
            </a:r>
            <a:endParaRPr lang="en-I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2874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"/>
                            </p:stCondLst>
                            <p:childTnLst>
                              <p:par>
                                <p:cTn id="3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/>
      <p:bldP spid="52" grpId="0" animBg="1"/>
      <p:bldP spid="45" grpId="0"/>
      <p:bldP spid="48" grpId="0" animBg="1"/>
      <p:bldP spid="49" grpId="0" animBg="1"/>
      <p:bldP spid="53" grpId="0" animBg="1"/>
      <p:bldP spid="5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2994EBE-8C33-476C-98FE-F9ACE1669D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23/08/2021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952D70-E0CD-4A07-A46C-919D337824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Introdcution to Machine Learning</a:t>
            </a:r>
            <a:endParaRPr lang="tr-TR"/>
          </a:p>
        </p:txBody>
      </p:sp>
      <p:sp>
        <p:nvSpPr>
          <p:cNvPr id="9218" name="Slide Number Placeholder 4">
            <a:extLst>
              <a:ext uri="{FF2B5EF4-FFF2-40B4-BE49-F238E27FC236}">
                <a16:creationId xmlns:a16="http://schemas.microsoft.com/office/drawing/2014/main" id="{1337BB26-AF13-4B3D-9F8E-E2D731B8B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9pPr>
          </a:lstStyle>
          <a:p>
            <a:pPr eaLnBrk="1" hangingPunct="1"/>
            <a:fld id="{22178C0B-B78F-4359-9A18-3F8607E0F3F0}" type="slidenum">
              <a:rPr lang="tr-TR" altLang="en-US" sz="1400"/>
              <a:pPr eaLnBrk="1" hangingPunct="1"/>
              <a:t>22</a:t>
            </a:fld>
            <a:endParaRPr lang="tr-TR" altLang="en-US" sz="1400"/>
          </a:p>
        </p:txBody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0FA87FEB-C13C-4784-A06F-62F7B12EEF7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97280" y="853499"/>
            <a:ext cx="8229600" cy="709242"/>
          </a:xfrm>
        </p:spPr>
        <p:txBody>
          <a:bodyPr/>
          <a:lstStyle/>
          <a:p>
            <a:r>
              <a:rPr lang="en-US" altLang="en-US" sz="4300" dirty="0">
                <a:latin typeface="Lucida Console" panose="020B0609040504020204" pitchFamily="49" charset="0"/>
              </a:rPr>
              <a:t>Programming vs Learning</a:t>
            </a:r>
            <a:endParaRPr lang="tr-TR" altLang="en-US" sz="4300" dirty="0">
              <a:latin typeface="Lucida Console" panose="020B0609040504020204" pitchFamily="49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E966B0C-7AF8-4C08-A09C-EA5C33A1B3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4709" y="1852236"/>
            <a:ext cx="6515100" cy="4313068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7240D2-BE45-45D7-9244-9532806465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23/08/2021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3DD21C-8311-4D4B-A93C-0CA2547EAB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Introdcution to Machine Learning</a:t>
            </a:r>
            <a:endParaRPr lang="tr-TR"/>
          </a:p>
        </p:txBody>
      </p:sp>
      <p:sp>
        <p:nvSpPr>
          <p:cNvPr id="9218" name="Slide Number Placeholder 4">
            <a:extLst>
              <a:ext uri="{FF2B5EF4-FFF2-40B4-BE49-F238E27FC236}">
                <a16:creationId xmlns:a16="http://schemas.microsoft.com/office/drawing/2014/main" id="{1337BB26-AF13-4B3D-9F8E-E2D731B8B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9pPr>
          </a:lstStyle>
          <a:p>
            <a:pPr eaLnBrk="1" hangingPunct="1"/>
            <a:fld id="{22178C0B-B78F-4359-9A18-3F8607E0F3F0}" type="slidenum">
              <a:rPr lang="tr-TR" altLang="en-US" sz="1400"/>
              <a:pPr eaLnBrk="1" hangingPunct="1"/>
              <a:t>23</a:t>
            </a:fld>
            <a:endParaRPr lang="tr-TR" altLang="en-US" sz="1400"/>
          </a:p>
        </p:txBody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0FA87FEB-C13C-4784-A06F-62F7B12EEF7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27448" y="332656"/>
            <a:ext cx="9004915" cy="1357313"/>
          </a:xfrm>
        </p:spPr>
        <p:txBody>
          <a:bodyPr/>
          <a:lstStyle/>
          <a:p>
            <a:r>
              <a:rPr lang="en-US" altLang="en-US" sz="4300">
                <a:latin typeface="Lucida Console" panose="020B0609040504020204" pitchFamily="49" charset="0"/>
              </a:rPr>
              <a:t>Machine Learning Pipeline</a:t>
            </a:r>
            <a:endParaRPr lang="tr-TR" altLang="en-US" sz="4300" dirty="0">
              <a:latin typeface="Lucida Console" panose="020B0609040504020204" pitchFamily="49" charset="0"/>
            </a:endParaRPr>
          </a:p>
        </p:txBody>
      </p:sp>
      <p:pic>
        <p:nvPicPr>
          <p:cNvPr id="4098" name="Picture 2" descr="Machine Learning Studying Roadmap | by 심현주 | Hyunjulie | Medium">
            <a:extLst>
              <a:ext uri="{FF2B5EF4-FFF2-40B4-BE49-F238E27FC236}">
                <a16:creationId xmlns:a16="http://schemas.microsoft.com/office/drawing/2014/main" id="{2807D65E-8F10-41E6-810C-918475B3C9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68" y="2103638"/>
            <a:ext cx="8268954" cy="3512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Understanding the Relationship between Artificial Intelligence, Machine  Learning and Data | by Buckham &amp; Duffy Insights | Medium">
            <a:extLst>
              <a:ext uri="{FF2B5EF4-FFF2-40B4-BE49-F238E27FC236}">
                <a16:creationId xmlns:a16="http://schemas.microsoft.com/office/drawing/2014/main" id="{BAB85AB6-EFDA-4577-8E56-D0FD20C00A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54" r="7786"/>
          <a:stretch/>
        </p:blipFill>
        <p:spPr bwMode="auto">
          <a:xfrm>
            <a:off x="8676322" y="1772816"/>
            <a:ext cx="3384376" cy="4301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1584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DF0E9E51-CCDF-215D-DB6F-A0D219B0B427}"/>
              </a:ext>
            </a:extLst>
          </p:cNvPr>
          <p:cNvSpPr/>
          <p:nvPr/>
        </p:nvSpPr>
        <p:spPr>
          <a:xfrm>
            <a:off x="149188" y="1626283"/>
            <a:ext cx="6414763" cy="4899061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100"/>
          </a:p>
        </p:txBody>
      </p:sp>
      <p:pic>
        <p:nvPicPr>
          <p:cNvPr id="6156" name="Picture 12" descr="How to apply machine learning and deep learning methods to audio analysis |  by Gideon Mendels | Towards Data Science">
            <a:extLst>
              <a:ext uri="{FF2B5EF4-FFF2-40B4-BE49-F238E27FC236}">
                <a16:creationId xmlns:a16="http://schemas.microsoft.com/office/drawing/2014/main" id="{6A608467-9125-4FC4-B784-4769C9EC5D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30" t="26055" r="7032" b="11163"/>
          <a:stretch/>
        </p:blipFill>
        <p:spPr bwMode="auto">
          <a:xfrm>
            <a:off x="664252" y="1869186"/>
            <a:ext cx="2772223" cy="2015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7240D2-BE45-45D7-9244-9532806465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23/08/2021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3DD21C-8311-4D4B-A93C-0CA2547EAB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Introdcution to Machine Learning</a:t>
            </a:r>
            <a:endParaRPr lang="tr-TR"/>
          </a:p>
        </p:txBody>
      </p:sp>
      <p:sp>
        <p:nvSpPr>
          <p:cNvPr id="9218" name="Slide Number Placeholder 4">
            <a:extLst>
              <a:ext uri="{FF2B5EF4-FFF2-40B4-BE49-F238E27FC236}">
                <a16:creationId xmlns:a16="http://schemas.microsoft.com/office/drawing/2014/main" id="{1337BB26-AF13-4B3D-9F8E-E2D731B8B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9pPr>
          </a:lstStyle>
          <a:p>
            <a:pPr eaLnBrk="1" hangingPunct="1"/>
            <a:fld id="{22178C0B-B78F-4359-9A18-3F8607E0F3F0}" type="slidenum">
              <a:rPr lang="tr-TR" altLang="en-US" sz="1400"/>
              <a:pPr eaLnBrk="1" hangingPunct="1"/>
              <a:t>24</a:t>
            </a:fld>
            <a:endParaRPr lang="tr-TR" altLang="en-US" sz="1400"/>
          </a:p>
        </p:txBody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0FA87FEB-C13C-4784-A06F-62F7B12EEF7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27448" y="332656"/>
            <a:ext cx="9004915" cy="1357313"/>
          </a:xfrm>
        </p:spPr>
        <p:txBody>
          <a:bodyPr/>
          <a:lstStyle/>
          <a:p>
            <a:r>
              <a:rPr lang="en-US" altLang="en-US" sz="4300">
                <a:latin typeface="Lucida Console" panose="020B0609040504020204" pitchFamily="49" charset="0"/>
              </a:rPr>
              <a:t>DATA as FEATURE VECTORS</a:t>
            </a:r>
            <a:endParaRPr lang="tr-TR" altLang="en-US" sz="4300" dirty="0">
              <a:latin typeface="Lucida Console" panose="020B0609040504020204" pitchFamily="49" charset="0"/>
            </a:endParaRPr>
          </a:p>
        </p:txBody>
      </p:sp>
      <p:pic>
        <p:nvPicPr>
          <p:cNvPr id="6152" name="Picture 8" descr="Optimum weighted multimodal medical image fusion using particle swarm  optimization - ScienceDirect">
            <a:extLst>
              <a:ext uri="{FF2B5EF4-FFF2-40B4-BE49-F238E27FC236}">
                <a16:creationId xmlns:a16="http://schemas.microsoft.com/office/drawing/2014/main" id="{6A9C1663-88A5-68B5-F231-3289E11C61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328" y="4018724"/>
            <a:ext cx="2452889" cy="2431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8" name="Picture 14" descr="Tips on visualizing a graph dataset - Cambridge Intelligence">
            <a:extLst>
              <a:ext uri="{FF2B5EF4-FFF2-40B4-BE49-F238E27FC236}">
                <a16:creationId xmlns:a16="http://schemas.microsoft.com/office/drawing/2014/main" id="{BCCDFD4D-CED2-AF1A-E4FC-86F3E08841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19" t="3214" r="3902" b="4415"/>
          <a:stretch/>
        </p:blipFill>
        <p:spPr bwMode="auto">
          <a:xfrm>
            <a:off x="3625522" y="2122610"/>
            <a:ext cx="2397506" cy="1873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Excel Tables &amp; Tabular Data — The FP&amp;A Guy">
            <a:extLst>
              <a:ext uri="{FF2B5EF4-FFF2-40B4-BE49-F238E27FC236}">
                <a16:creationId xmlns:a16="http://schemas.microsoft.com/office/drawing/2014/main" id="{3A5767A6-EC1F-74B5-1585-DBABD30AF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6475" y="4066749"/>
            <a:ext cx="2452890" cy="96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0" name="Picture 16" descr="What is TEXTUAL or NARRATIVE Presentation?​ - Brainly.ph">
            <a:extLst>
              <a:ext uri="{FF2B5EF4-FFF2-40B4-BE49-F238E27FC236}">
                <a16:creationId xmlns:a16="http://schemas.microsoft.com/office/drawing/2014/main" id="{5328CFE4-E590-57A6-2A20-44F2F3C1D7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4" t="12201" r="5174" b="40245"/>
          <a:stretch/>
        </p:blipFill>
        <p:spPr bwMode="auto">
          <a:xfrm>
            <a:off x="3299149" y="5099075"/>
            <a:ext cx="2772223" cy="1289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4" name="Picture 20" descr="How to convert a 2D dataframe into a 2D array in python? - Stack Overflow">
            <a:extLst>
              <a:ext uri="{FF2B5EF4-FFF2-40B4-BE49-F238E27FC236}">
                <a16:creationId xmlns:a16="http://schemas.microsoft.com/office/drawing/2014/main" id="{AAFD0C2E-46BA-8688-95C1-720DF46CC8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2655" y="4547893"/>
            <a:ext cx="4616392" cy="1370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Arrow: Bent-Up 10">
            <a:extLst>
              <a:ext uri="{FF2B5EF4-FFF2-40B4-BE49-F238E27FC236}">
                <a16:creationId xmlns:a16="http://schemas.microsoft.com/office/drawing/2014/main" id="{6158AB17-0FF9-939A-A6FA-D552171C4499}"/>
              </a:ext>
            </a:extLst>
          </p:cNvPr>
          <p:cNvSpPr/>
          <p:nvPr/>
        </p:nvSpPr>
        <p:spPr>
          <a:xfrm rot="10800000" flipH="1">
            <a:off x="6528048" y="1882323"/>
            <a:ext cx="2982803" cy="879179"/>
          </a:xfrm>
          <a:prstGeom prst="bent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D68F6378-C0D7-8A9A-F034-0AB48E0C57C3}"/>
              </a:ext>
            </a:extLst>
          </p:cNvPr>
          <p:cNvSpPr/>
          <p:nvPr/>
        </p:nvSpPr>
        <p:spPr>
          <a:xfrm>
            <a:off x="8218426" y="2772713"/>
            <a:ext cx="2088232" cy="71684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/>
              <a:t>Feature Engineering</a:t>
            </a:r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8D51A67B-A599-8762-2F1F-AD1590B1903E}"/>
              </a:ext>
            </a:extLst>
          </p:cNvPr>
          <p:cNvSpPr/>
          <p:nvPr/>
        </p:nvSpPr>
        <p:spPr>
          <a:xfrm>
            <a:off x="9049137" y="3544947"/>
            <a:ext cx="504056" cy="947555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D6C94CC-D46A-2998-D39C-DB8CE8C2A079}"/>
              </a:ext>
            </a:extLst>
          </p:cNvPr>
          <p:cNvSpPr/>
          <p:nvPr/>
        </p:nvSpPr>
        <p:spPr>
          <a:xfrm>
            <a:off x="7290461" y="4985243"/>
            <a:ext cx="4525464" cy="160634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D03576A-733B-7833-BB2C-3853539DC931}"/>
              </a:ext>
            </a:extLst>
          </p:cNvPr>
          <p:cNvCxnSpPr>
            <a:cxnSpLocks/>
          </p:cNvCxnSpPr>
          <p:nvPr/>
        </p:nvCxnSpPr>
        <p:spPr>
          <a:xfrm>
            <a:off x="7464152" y="3996562"/>
            <a:ext cx="451389" cy="106899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181287F5-EDC0-7825-D2EE-DDA561FA9444}"/>
              </a:ext>
            </a:extLst>
          </p:cNvPr>
          <p:cNvSpPr txBox="1"/>
          <p:nvPr/>
        </p:nvSpPr>
        <p:spPr>
          <a:xfrm>
            <a:off x="6818037" y="3673376"/>
            <a:ext cx="15121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/>
              <a:t>Feature Vector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FD9DD68-B7F8-22C6-32FE-2FD9EB546662}"/>
              </a:ext>
            </a:extLst>
          </p:cNvPr>
          <p:cNvSpPr txBox="1"/>
          <p:nvPr/>
        </p:nvSpPr>
        <p:spPr>
          <a:xfrm>
            <a:off x="2923956" y="1328983"/>
            <a:ext cx="10250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>
                <a:solidFill>
                  <a:schemeClr val="accent3">
                    <a:lumMod val="50000"/>
                  </a:schemeClr>
                </a:solidFill>
              </a:rPr>
              <a:t>Raw Data</a:t>
            </a:r>
          </a:p>
        </p:txBody>
      </p:sp>
    </p:spTree>
    <p:extLst>
      <p:ext uri="{BB962C8B-B14F-4D97-AF65-F5344CB8AC3E}">
        <p14:creationId xmlns:p14="http://schemas.microsoft.com/office/powerpoint/2010/main" val="20149184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6" name="Rectangle 6">
            <a:extLst>
              <a:ext uri="{FF2B5EF4-FFF2-40B4-BE49-F238E27FC236}">
                <a16:creationId xmlns:a16="http://schemas.microsoft.com/office/drawing/2014/main" id="{53A21A91-239B-4AB6-AF40-050DA8732523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487488" y="1845734"/>
            <a:ext cx="9724995" cy="3455474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ML is used when</a:t>
            </a:r>
            <a:r>
              <a:rPr lang="en-US"/>
              <a:t>:  </a:t>
            </a:r>
          </a:p>
          <a:p>
            <a:pPr marL="0" indent="0">
              <a:buNone/>
            </a:pP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Human expertise does not exist (navigating on Mars)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Humans can’t explain their expertise (speech recognition)</a:t>
            </a:r>
          </a:p>
          <a:p>
            <a:pPr marL="0" indent="0">
              <a:buNone/>
            </a:pP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Models must be customized (personalized medicine)</a:t>
            </a:r>
          </a:p>
          <a:p>
            <a:pPr marL="0" indent="0">
              <a:buNone/>
            </a:pP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Models are based on huge amounts of data (genomics)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BB87C3F-32D3-479B-9D0F-E3F8BE4631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23/08/2021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C8503B-67E6-4D14-BE98-B37C8426AE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Introdcution to Machine Learning</a:t>
            </a:r>
            <a:endParaRPr lang="tr-TR"/>
          </a:p>
        </p:txBody>
      </p:sp>
      <p:sp>
        <p:nvSpPr>
          <p:cNvPr id="8194" name="Slide Number Placeholder 4">
            <a:extLst>
              <a:ext uri="{FF2B5EF4-FFF2-40B4-BE49-F238E27FC236}">
                <a16:creationId xmlns:a16="http://schemas.microsoft.com/office/drawing/2014/main" id="{54411CC9-68C5-42E3-878F-0FD9B52AC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9pPr>
          </a:lstStyle>
          <a:p>
            <a:pPr eaLnBrk="1" hangingPunct="1"/>
            <a:fld id="{EC17D2E1-691E-4FDE-B62A-17B118CE38F5}" type="slidenum">
              <a:rPr lang="tr-TR" altLang="en-US" sz="1400"/>
              <a:pPr eaLnBrk="1" hangingPunct="1"/>
              <a:t>25</a:t>
            </a:fld>
            <a:endParaRPr lang="tr-TR" altLang="en-US" sz="1400"/>
          </a:p>
        </p:txBody>
      </p:sp>
      <p:sp>
        <p:nvSpPr>
          <p:cNvPr id="8195" name="Rectangle 4">
            <a:extLst>
              <a:ext uri="{FF2B5EF4-FFF2-40B4-BE49-F238E27FC236}">
                <a16:creationId xmlns:a16="http://schemas.microsoft.com/office/drawing/2014/main" id="{B66EC93D-A8D1-4704-8AA7-B06BF968932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99456" y="174049"/>
            <a:ext cx="7709480" cy="1450757"/>
          </a:xfrm>
        </p:spPr>
        <p:txBody>
          <a:bodyPr>
            <a:normAutofit/>
          </a:bodyPr>
          <a:lstStyle/>
          <a:p>
            <a:r>
              <a:rPr lang="en-US" altLang="en-US" sz="4000" dirty="0">
                <a:latin typeface="Lucida Console" panose="020B0609040504020204" pitchFamily="49" charset="0"/>
              </a:rPr>
              <a:t>When to machine learning?</a:t>
            </a:r>
            <a:endParaRPr lang="tr-TR" altLang="en-US" sz="4000" dirty="0">
              <a:latin typeface="Lucida Console" panose="020B060904050402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E4F693-3000-4BE5-933D-56F94CA09FE8}"/>
              </a:ext>
            </a:extLst>
          </p:cNvPr>
          <p:cNvSpPr txBox="1"/>
          <p:nvPr/>
        </p:nvSpPr>
        <p:spPr>
          <a:xfrm>
            <a:off x="2205256" y="5589240"/>
            <a:ext cx="7992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Learning isn’t always useful - There is no need to “learn” to calculate payroll</a:t>
            </a:r>
            <a:endParaRPr lang="en-US" altLang="en-US" b="1" dirty="0">
              <a:solidFill>
                <a:srgbClr val="FF0000"/>
              </a:solidFill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97215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093069C-851B-4A1D-8F20-B4AAE8B291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23/08/2021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ADC94A3-598A-4CE3-8FAB-28DF17FE55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Introdcution to Machine Learning</a:t>
            </a:r>
            <a:endParaRPr lang="tr-TR"/>
          </a:p>
        </p:txBody>
      </p:sp>
      <p:sp>
        <p:nvSpPr>
          <p:cNvPr id="8194" name="Slide Number Placeholder 4">
            <a:extLst>
              <a:ext uri="{FF2B5EF4-FFF2-40B4-BE49-F238E27FC236}">
                <a16:creationId xmlns:a16="http://schemas.microsoft.com/office/drawing/2014/main" id="{54411CC9-68C5-42E3-878F-0FD9B52AC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9pPr>
          </a:lstStyle>
          <a:p>
            <a:pPr eaLnBrk="1" hangingPunct="1"/>
            <a:fld id="{EC17D2E1-691E-4FDE-B62A-17B118CE38F5}" type="slidenum">
              <a:rPr lang="tr-TR" altLang="en-US" sz="1400"/>
              <a:pPr eaLnBrk="1" hangingPunct="1"/>
              <a:t>26</a:t>
            </a:fld>
            <a:endParaRPr lang="tr-TR" altLang="en-US" sz="1400"/>
          </a:p>
        </p:txBody>
      </p:sp>
      <p:sp>
        <p:nvSpPr>
          <p:cNvPr id="8195" name="Rectangle 4">
            <a:extLst>
              <a:ext uri="{FF2B5EF4-FFF2-40B4-BE49-F238E27FC236}">
                <a16:creationId xmlns:a16="http://schemas.microsoft.com/office/drawing/2014/main" id="{B66EC93D-A8D1-4704-8AA7-B06BF968932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97280" y="991373"/>
            <a:ext cx="7632848" cy="623375"/>
          </a:xfrm>
        </p:spPr>
        <p:txBody>
          <a:bodyPr>
            <a:normAutofit fontScale="90000"/>
          </a:bodyPr>
          <a:lstStyle/>
          <a:p>
            <a:r>
              <a:rPr lang="en-US" altLang="en-US" sz="4000" dirty="0">
                <a:latin typeface="Lucida Console" panose="020B0609040504020204" pitchFamily="49" charset="0"/>
              </a:rPr>
              <a:t>Types of Learning</a:t>
            </a:r>
            <a:endParaRPr lang="tr-TR" altLang="en-US" sz="4000" dirty="0">
              <a:latin typeface="Lucida Console" panose="020B0609040504020204" pitchFamily="49" charset="0"/>
            </a:endParaRPr>
          </a:p>
        </p:txBody>
      </p:sp>
      <p:pic>
        <p:nvPicPr>
          <p:cNvPr id="34820" name="Picture 4" descr="Image result for types of machine learning">
            <a:extLst>
              <a:ext uri="{FF2B5EF4-FFF2-40B4-BE49-F238E27FC236}">
                <a16:creationId xmlns:a16="http://schemas.microsoft.com/office/drawing/2014/main" id="{A64DB9D8-DADF-4831-AB7A-BC42086156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672" y="1966416"/>
            <a:ext cx="6414115" cy="4344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6881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ED8D99-D0BA-4CFF-91D1-AFC36EFD68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23/08/2021</a:t>
            </a:r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F7DD2387-84F2-4301-B5D4-D254EE34DF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Introdcution to Machine Learning</a:t>
            </a:r>
            <a:endParaRPr lang="tr-TR"/>
          </a:p>
        </p:txBody>
      </p:sp>
      <p:sp>
        <p:nvSpPr>
          <p:cNvPr id="8194" name="Slide Number Placeholder 4">
            <a:extLst>
              <a:ext uri="{FF2B5EF4-FFF2-40B4-BE49-F238E27FC236}">
                <a16:creationId xmlns:a16="http://schemas.microsoft.com/office/drawing/2014/main" id="{54411CC9-68C5-42E3-878F-0FD9B52AC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9pPr>
          </a:lstStyle>
          <a:p>
            <a:pPr eaLnBrk="1" hangingPunct="1"/>
            <a:fld id="{EC17D2E1-691E-4FDE-B62A-17B118CE38F5}" type="slidenum">
              <a:rPr lang="tr-TR" altLang="en-US" sz="1400">
                <a:latin typeface="+mn-lt"/>
              </a:rPr>
              <a:pPr eaLnBrk="1" hangingPunct="1"/>
              <a:t>27</a:t>
            </a:fld>
            <a:endParaRPr lang="tr-TR" altLang="en-US" sz="1400">
              <a:latin typeface="+mn-lt"/>
            </a:endParaRPr>
          </a:p>
        </p:txBody>
      </p:sp>
      <p:sp>
        <p:nvSpPr>
          <p:cNvPr id="8195" name="Rectangle 4">
            <a:extLst>
              <a:ext uri="{FF2B5EF4-FFF2-40B4-BE49-F238E27FC236}">
                <a16:creationId xmlns:a16="http://schemas.microsoft.com/office/drawing/2014/main" id="{B66EC93D-A8D1-4704-8AA7-B06BF968932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79576" y="369370"/>
            <a:ext cx="7632848" cy="1450757"/>
          </a:xfrm>
        </p:spPr>
        <p:txBody>
          <a:bodyPr>
            <a:normAutofit/>
          </a:bodyPr>
          <a:lstStyle/>
          <a:p>
            <a:r>
              <a:rPr lang="en-US" altLang="en-US" sz="4000" dirty="0">
                <a:latin typeface="+mn-lt"/>
              </a:rPr>
              <a:t>Supervised Learning</a:t>
            </a:r>
            <a:endParaRPr lang="tr-TR" altLang="en-US" sz="4000" dirty="0">
              <a:latin typeface="+mn-lt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712294" y="2276872"/>
            <a:ext cx="24064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Input : Labeled Data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851374" y="3751023"/>
            <a:ext cx="6912768" cy="1477328"/>
            <a:chOff x="611560" y="3789040"/>
            <a:chExt cx="6912768" cy="1477328"/>
          </a:xfrm>
        </p:grpSpPr>
        <p:sp>
          <p:nvSpPr>
            <p:cNvPr id="6" name="Rectangle 5"/>
            <p:cNvSpPr/>
            <p:nvPr/>
          </p:nvSpPr>
          <p:spPr>
            <a:xfrm>
              <a:off x="611560" y="3789040"/>
              <a:ext cx="6912768" cy="14773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/>
                <a:t>Goal : Construct a predictor</a:t>
              </a:r>
            </a:p>
            <a:p>
              <a:endParaRPr lang="en-US" dirty="0"/>
            </a:p>
            <a:p>
              <a:r>
                <a:rPr lang="en-US"/>
                <a:t>	to </a:t>
              </a:r>
              <a:r>
                <a:rPr lang="en-US" dirty="0"/>
                <a:t>minimize the </a:t>
              </a:r>
              <a:r>
                <a:rPr lang="en-US"/>
                <a:t>error between      </a:t>
              </a:r>
            </a:p>
            <a:p>
              <a:r>
                <a:rPr lang="en-US"/>
                <a:t> 	where</a:t>
              </a:r>
              <a:r>
                <a:rPr lang="en-US" dirty="0"/>
                <a:t>,  </a:t>
              </a:r>
            </a:p>
            <a:p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/>
                <p:cNvSpPr txBox="1"/>
                <p:nvPr/>
              </p:nvSpPr>
              <p:spPr>
                <a:xfrm>
                  <a:off x="3754890" y="3861225"/>
                  <a:ext cx="105637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b="1" i="1">
                            <a:latin typeface="Cambria Math" panose="02040503050406030204" pitchFamily="18" charset="0"/>
                          </a:rPr>
                          <m:t>𝒇</m:t>
                        </m:r>
                        <m:r>
                          <a:rPr lang="en-IN" b="1" i="1">
                            <a:latin typeface="Cambria Math" panose="02040503050406030204" pitchFamily="18" charset="0"/>
                          </a:rPr>
                          <m:t> :</m:t>
                        </m:r>
                        <m:r>
                          <a:rPr lang="en-IN" b="1" i="1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en-I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r>
                          <a:rPr lang="en-I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𝒀</m:t>
                        </m:r>
                      </m:oMath>
                    </m:oMathPara>
                  </a14:m>
                  <a:endParaRPr lang="en-IN" b="1" dirty="0"/>
                </a:p>
              </p:txBody>
            </p:sp>
          </mc:Choice>
          <mc:Fallback xmlns="">
            <p:sp>
              <p:nvSpPr>
                <p:cNvPr id="3" name="TextBox 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54890" y="3861225"/>
                  <a:ext cx="1056378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5172" r="-2874" b="-34783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/>
                <p:cNvSpPr txBox="1"/>
                <p:nvPr/>
              </p:nvSpPr>
              <p:spPr>
                <a:xfrm>
                  <a:off x="4919462" y="4414102"/>
                  <a:ext cx="528991" cy="28443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IN" b="1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IN" b="1" i="1">
                                <a:latin typeface="Cambria Math" panose="02040503050406030204" pitchFamily="18" charset="0"/>
                              </a:rPr>
                              <m:t>𝒀</m:t>
                            </m:r>
                          </m:e>
                        </m:acc>
                        <m:r>
                          <a:rPr lang="en-IN" b="1" i="1">
                            <a:latin typeface="Cambria Math" panose="02040503050406030204" pitchFamily="18" charset="0"/>
                          </a:rPr>
                          <m:t> , </m:t>
                        </m:r>
                        <m:r>
                          <a:rPr lang="en-I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𝒀</m:t>
                        </m:r>
                      </m:oMath>
                    </m:oMathPara>
                  </a14:m>
                  <a:endParaRPr lang="en-IN" b="1" dirty="0"/>
                </a:p>
              </p:txBody>
            </p:sp>
          </mc:Choice>
          <mc:Fallback xmlns="">
            <p:sp>
              <p:nvSpPr>
                <p:cNvPr id="8" name="TextBox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19462" y="4414102"/>
                  <a:ext cx="528991" cy="284437"/>
                </a:xfrm>
                <a:prstGeom prst="rect">
                  <a:avLst/>
                </a:prstGeom>
                <a:blipFill>
                  <a:blip r:embed="rId4"/>
                  <a:stretch>
                    <a:fillRect l="-5747" t="-19149" r="-20690" b="-6383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/>
                <p:cNvSpPr txBox="1"/>
                <p:nvPr/>
              </p:nvSpPr>
              <p:spPr>
                <a:xfrm>
                  <a:off x="2463730" y="4666770"/>
                  <a:ext cx="1029128" cy="28443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IN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IN" b="1" i="1">
                                <a:latin typeface="Cambria Math" panose="02040503050406030204" pitchFamily="18" charset="0"/>
                              </a:rPr>
                              <m:t>𝒀</m:t>
                            </m:r>
                          </m:e>
                        </m:acc>
                        <m:r>
                          <a:rPr lang="en-IN" b="1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IN" b="1" i="1">
                            <a:latin typeface="Cambria Math" panose="02040503050406030204" pitchFamily="18" charset="0"/>
                          </a:rPr>
                          <m:t>𝒇</m:t>
                        </m:r>
                        <m:r>
                          <a:rPr lang="en-IN" b="1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IN" b="1" i="1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en-IN" b="1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IN" b="1" dirty="0"/>
                </a:p>
              </p:txBody>
            </p:sp>
          </mc:Choice>
          <mc:Fallback xmlns="">
            <p:sp>
              <p:nvSpPr>
                <p:cNvPr id="9" name="TextBox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63730" y="4666770"/>
                  <a:ext cx="1029128" cy="284437"/>
                </a:xfrm>
                <a:prstGeom prst="rect">
                  <a:avLst/>
                </a:prstGeom>
                <a:blipFill>
                  <a:blip r:embed="rId5"/>
                  <a:stretch>
                    <a:fillRect l="-2367" t="-17021" r="-5917" b="-34043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54336574"/>
                  </p:ext>
                </p:extLst>
              </p:nvPr>
            </p:nvGraphicFramePr>
            <p:xfrm>
              <a:off x="3791744" y="2067968"/>
              <a:ext cx="2949447" cy="1454658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2129409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820038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23849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1200" b="1" i="1" dirty="0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𝑿</m:t>
                                </m:r>
                                <m:r>
                                  <a:rPr lang="en-IN" sz="1200" b="1" i="1" dirty="0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   (</m:t>
                                </m:r>
                                <m:r>
                                  <a:rPr lang="en-IN" sz="1200" b="1" i="1" dirty="0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𝒇𝒆𝒂𝒕𝒖𝒓𝒆𝒔</m:t>
                                </m:r>
                                <m:r>
                                  <a:rPr lang="en-IN" sz="1200" b="1" i="1" dirty="0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IN" sz="1200" b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1200" b="1" i="1" dirty="0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𝒀</m:t>
                                </m:r>
                                <m:r>
                                  <a:rPr lang="en-IN" sz="1200" b="1" i="1" dirty="0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 (</m:t>
                                </m:r>
                                <m:r>
                                  <a:rPr lang="en-IN" sz="1200" b="1" i="1" dirty="0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𝒍𝒂𝒃𝒆𝒍𝒔</m:t>
                                </m:r>
                                <m:r>
                                  <a:rPr lang="en-IN" sz="1200" b="1" i="1" dirty="0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IN" sz="1200" b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3849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1200" b="1" i="1" dirty="0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𝒙</m:t>
                                </m:r>
                                <m:r>
                                  <a:rPr lang="en-IN" sz="1200" b="1" i="1" baseline="-25000" dirty="0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𝟏𝟏</m:t>
                                </m:r>
                                <m:r>
                                  <a:rPr lang="en-IN" sz="1200" b="1" i="1" baseline="0" dirty="0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 ,</m:t>
                                </m:r>
                                <m:r>
                                  <a:rPr lang="en-IN" sz="1200" b="1" i="1" dirty="0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 </m:t>
                                </m:r>
                                <m:r>
                                  <a:rPr lang="en-IN" sz="1200" b="1" i="1" dirty="0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𝒙</m:t>
                                </m:r>
                                <m:r>
                                  <a:rPr lang="en-IN" sz="1200" b="1" i="1" baseline="-25000" dirty="0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𝟏𝟐</m:t>
                                </m:r>
                                <m:r>
                                  <a:rPr lang="en-IN" sz="1200" b="1" i="1" baseline="0" dirty="0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 , </m:t>
                                </m:r>
                                <m:r>
                                  <a:rPr lang="en-IN" sz="1200" b="1" i="1" dirty="0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𝒙</m:t>
                                </m:r>
                                <m:r>
                                  <a:rPr lang="en-IN" sz="1200" b="1" i="1" baseline="-25000" dirty="0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𝟏𝟑</m:t>
                                </m:r>
                                <m:r>
                                  <a:rPr lang="en-IN" sz="1200" b="1" i="1" baseline="0" dirty="0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 ,</m:t>
                                </m:r>
                                <m:r>
                                  <a:rPr lang="en-IN" sz="1200" b="1" i="1" baseline="-25000" dirty="0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 </m:t>
                                </m:r>
                                <m:r>
                                  <a:rPr lang="en-IN" sz="1200" b="1" i="1" baseline="0" dirty="0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……………… </m:t>
                                </m:r>
                                <m:r>
                                  <a:rPr lang="en-IN" sz="1200" b="1" i="1" dirty="0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𝒙</m:t>
                                </m:r>
                                <m:r>
                                  <a:rPr lang="en-IN" sz="1200" b="1" i="1" baseline="-25000" dirty="0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𝟏</m:t>
                                </m:r>
                                <m:r>
                                  <a:rPr lang="en-IN" sz="1200" b="1" i="1" baseline="-25000" dirty="0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𝒏</m:t>
                                </m:r>
                              </m:oMath>
                            </m:oMathPara>
                          </a14:m>
                          <a:endParaRPr lang="en-IN" sz="1200" b="1" baseline="-25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1200" b="1" i="1" dirty="0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𝒚</m:t>
                                </m:r>
                                <m:r>
                                  <a:rPr lang="en-IN" sz="1200" b="1" i="1" baseline="-25000" dirty="0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en-IN" sz="1200" b="1" baseline="-25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23849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200" b="1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.</a:t>
                          </a:r>
                        </a:p>
                        <a:p>
                          <a:pPr algn="ctr"/>
                          <a:r>
                            <a:rPr lang="en-IN" sz="1200" b="1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.</a:t>
                          </a:r>
                        </a:p>
                        <a:p>
                          <a:pPr algn="ctr"/>
                          <a:r>
                            <a:rPr lang="en-IN" sz="1200" b="1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200" b="1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.</a:t>
                          </a:r>
                        </a:p>
                        <a:p>
                          <a:pPr algn="ctr"/>
                          <a:r>
                            <a:rPr lang="en-IN" sz="1200" b="1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.</a:t>
                          </a:r>
                        </a:p>
                        <a:p>
                          <a:pPr algn="ctr"/>
                          <a:r>
                            <a:rPr lang="en-IN" sz="1200" b="1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23849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1200" b="1" i="1" dirty="0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𝒙</m:t>
                                </m:r>
                                <m:r>
                                  <a:rPr lang="en-IN" sz="1200" b="1" i="1" baseline="-25000" dirty="0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𝒌</m:t>
                                </m:r>
                                <m:r>
                                  <a:rPr lang="en-IN" sz="1200" b="1" i="1" baseline="-25000" dirty="0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𝟏</m:t>
                                </m:r>
                                <m:r>
                                  <a:rPr lang="en-IN" sz="1200" b="1" i="1" baseline="0" dirty="0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 , </m:t>
                                </m:r>
                                <m:r>
                                  <a:rPr lang="en-IN" sz="1200" b="1" i="1" dirty="0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𝒙</m:t>
                                </m:r>
                                <m:r>
                                  <a:rPr lang="en-IN" sz="1200" b="1" i="1" baseline="-25000" dirty="0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𝒌</m:t>
                                </m:r>
                                <m:r>
                                  <a:rPr lang="en-IN" sz="1200" b="1" i="1" baseline="-25000" dirty="0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𝟐</m:t>
                                </m:r>
                                <m:r>
                                  <a:rPr lang="en-IN" sz="1200" b="1" i="1" baseline="0" dirty="0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 , </m:t>
                                </m:r>
                                <m:r>
                                  <a:rPr lang="en-IN" sz="1200" b="1" i="1" dirty="0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𝒙</m:t>
                                </m:r>
                                <m:r>
                                  <a:rPr lang="en-IN" sz="1200" b="1" i="1" baseline="-25000" dirty="0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𝒌</m:t>
                                </m:r>
                                <m:r>
                                  <a:rPr lang="en-IN" sz="1200" b="1" i="1" baseline="-25000" dirty="0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𝟑</m:t>
                                </m:r>
                                <m:r>
                                  <a:rPr lang="en-IN" sz="1200" b="1" i="1" baseline="0" dirty="0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……………… </m:t>
                                </m:r>
                                <m:r>
                                  <a:rPr lang="en-IN" sz="1200" b="1" i="1" dirty="0" err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𝒙</m:t>
                                </m:r>
                                <m:r>
                                  <a:rPr lang="en-IN" sz="1200" b="1" i="1" baseline="-25000" dirty="0" err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𝒌𝒏</m:t>
                                </m:r>
                              </m:oMath>
                            </m:oMathPara>
                          </a14:m>
                          <a:endParaRPr lang="en-IN" sz="1200" b="1" baseline="-25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1200" b="1" i="1" dirty="0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𝒚</m:t>
                                </m:r>
                                <m:r>
                                  <a:rPr lang="en-IN" sz="1200" b="1" i="1" baseline="-25000" dirty="0" err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𝒌</m:t>
                                </m:r>
                              </m:oMath>
                            </m:oMathPara>
                          </a14:m>
                          <a:endParaRPr lang="en-IN" sz="1200" b="1" baseline="-25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54336574"/>
                  </p:ext>
                </p:extLst>
              </p:nvPr>
            </p:nvGraphicFramePr>
            <p:xfrm>
              <a:off x="3791744" y="2067968"/>
              <a:ext cx="2949447" cy="1454658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2129409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820038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573" t="-2222" r="-39255" b="-43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60000" t="-2222" r="-1481" b="-43555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7012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573" t="-104545" r="-39255" b="-3454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60000" t="-104545" r="-1481" b="-34545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200" b="1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.</a:t>
                          </a:r>
                        </a:p>
                        <a:p>
                          <a:pPr algn="ctr"/>
                          <a:r>
                            <a:rPr lang="en-IN" sz="1200" b="1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.</a:t>
                          </a:r>
                        </a:p>
                        <a:p>
                          <a:pPr algn="ctr"/>
                          <a:r>
                            <a:rPr lang="en-IN" sz="1200" b="1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200" b="1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.</a:t>
                          </a:r>
                        </a:p>
                        <a:p>
                          <a:pPr algn="ctr"/>
                          <a:r>
                            <a:rPr lang="en-IN" sz="1200" b="1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.</a:t>
                          </a:r>
                        </a:p>
                        <a:p>
                          <a:pPr algn="ctr"/>
                          <a:r>
                            <a:rPr lang="en-IN" sz="1200" b="1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27012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573" t="-445455" r="-39255" b="-45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60000" t="-445455" r="-1481" b="-454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3" name="Rectangle 12"/>
          <p:cNvSpPr/>
          <p:nvPr/>
        </p:nvSpPr>
        <p:spPr>
          <a:xfrm>
            <a:off x="991215" y="5121540"/>
            <a:ext cx="36551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Use : using predictor to predict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4358194" y="5180194"/>
                <a:ext cx="1602163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IN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N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acc>
                      <m:r>
                        <a:rPr lang="en-IN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b="1" i="1">
                          <a:latin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en-IN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IN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IN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acc>
                        </m:e>
                      </m:d>
                      <m:r>
                        <a:rPr lang="en-IN" b="1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IN" b="1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8194" y="5180194"/>
                <a:ext cx="1602163" cy="276999"/>
              </a:xfrm>
              <a:prstGeom prst="rect">
                <a:avLst/>
              </a:prstGeom>
              <a:blipFill>
                <a:blip r:embed="rId7"/>
                <a:stretch>
                  <a:fillRect t="-24444" r="-760" b="-3777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/>
          <p:cNvSpPr/>
          <p:nvPr/>
        </p:nvSpPr>
        <p:spPr>
          <a:xfrm>
            <a:off x="1859485" y="5638424"/>
            <a:ext cx="26244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For the unknown input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3664304" y="5699866"/>
                <a:ext cx="1602163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IN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4304" y="5699866"/>
                <a:ext cx="1602163" cy="276999"/>
              </a:xfrm>
              <a:prstGeom prst="rect">
                <a:avLst/>
              </a:prstGeom>
              <a:blipFill>
                <a:blip r:embed="rId8"/>
                <a:stretch>
                  <a:fillRect t="-22222" b="-222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170" name="Picture 2" descr="Types of Machine Learning. Learning can be supervised… | by Zahra  Elhamraoui | Medium">
            <a:extLst>
              <a:ext uri="{FF2B5EF4-FFF2-40B4-BE49-F238E27FC236}">
                <a16:creationId xmlns:a16="http://schemas.microsoft.com/office/drawing/2014/main" id="{837FA370-13DC-486E-B739-4ACC7D715E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4443" y="2194983"/>
            <a:ext cx="4892248" cy="2883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12547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AE25132-9A8F-446D-BE7B-D3F7AEF333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23/08/2021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97DC64-41DA-4CF6-BF9F-0C0E782BEF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Introdcution to Machine Learning</a:t>
            </a:r>
            <a:endParaRPr lang="tr-TR"/>
          </a:p>
        </p:txBody>
      </p:sp>
      <p:sp>
        <p:nvSpPr>
          <p:cNvPr id="8194" name="Slide Number Placeholder 4">
            <a:extLst>
              <a:ext uri="{FF2B5EF4-FFF2-40B4-BE49-F238E27FC236}">
                <a16:creationId xmlns:a16="http://schemas.microsoft.com/office/drawing/2014/main" id="{54411CC9-68C5-42E3-878F-0FD9B52AC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9pPr>
          </a:lstStyle>
          <a:p>
            <a:pPr eaLnBrk="1" hangingPunct="1"/>
            <a:fld id="{EC17D2E1-691E-4FDE-B62A-17B118CE38F5}" type="slidenum">
              <a:rPr lang="tr-TR" altLang="en-US" sz="1400">
                <a:latin typeface="+mn-lt"/>
              </a:rPr>
              <a:pPr eaLnBrk="1" hangingPunct="1"/>
              <a:t>28</a:t>
            </a:fld>
            <a:endParaRPr lang="tr-TR" altLang="en-US" sz="1400">
              <a:latin typeface="+mn-lt"/>
            </a:endParaRPr>
          </a:p>
        </p:txBody>
      </p:sp>
      <p:sp>
        <p:nvSpPr>
          <p:cNvPr id="8195" name="Rectangle 4">
            <a:extLst>
              <a:ext uri="{FF2B5EF4-FFF2-40B4-BE49-F238E27FC236}">
                <a16:creationId xmlns:a16="http://schemas.microsoft.com/office/drawing/2014/main" id="{B66EC93D-A8D1-4704-8AA7-B06BF968932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79576" y="369370"/>
            <a:ext cx="7632848" cy="1450757"/>
          </a:xfrm>
        </p:spPr>
        <p:txBody>
          <a:bodyPr>
            <a:normAutofit/>
          </a:bodyPr>
          <a:lstStyle/>
          <a:p>
            <a:r>
              <a:rPr lang="en-US" altLang="en-US" sz="4000" dirty="0">
                <a:latin typeface="+mn-lt"/>
              </a:rPr>
              <a:t>Supervised Learning</a:t>
            </a:r>
            <a:endParaRPr lang="tr-TR" altLang="en-US" sz="4000" dirty="0">
              <a:latin typeface="+mn-lt"/>
            </a:endParaRPr>
          </a:p>
        </p:txBody>
      </p:sp>
      <p:pic>
        <p:nvPicPr>
          <p:cNvPr id="1026" name="Picture 2" descr="The basis of Machine Learning -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094" b="14435"/>
          <a:stretch/>
        </p:blipFill>
        <p:spPr bwMode="auto">
          <a:xfrm>
            <a:off x="1343472" y="2102437"/>
            <a:ext cx="2520280" cy="1999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973136" y="4103813"/>
            <a:ext cx="4752528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IN" b="1" dirty="0"/>
              <a:t>Classification</a:t>
            </a:r>
          </a:p>
          <a:p>
            <a:pPr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sz="1400" dirty="0"/>
              <a:t>features and discrete labels</a:t>
            </a:r>
          </a:p>
          <a:p>
            <a:pPr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sz="1400" dirty="0"/>
              <a:t>maps an input to discrete label(class)</a:t>
            </a:r>
          </a:p>
          <a:p>
            <a:pPr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sz="1400" dirty="0" err="1"/>
              <a:t>Eg</a:t>
            </a:r>
            <a:r>
              <a:rPr lang="en-IN" sz="1400" dirty="0"/>
              <a:t>: spam or not, type of cancer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</p:txBody>
      </p:sp>
      <p:sp>
        <p:nvSpPr>
          <p:cNvPr id="17" name="TextBox 16"/>
          <p:cNvSpPr txBox="1"/>
          <p:nvPr/>
        </p:nvSpPr>
        <p:spPr>
          <a:xfrm>
            <a:off x="7392144" y="4068378"/>
            <a:ext cx="435183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IN" b="1" dirty="0"/>
              <a:t>Regression</a:t>
            </a:r>
          </a:p>
          <a:p>
            <a:pPr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sz="1400" dirty="0"/>
              <a:t>features and continues real values</a:t>
            </a:r>
          </a:p>
          <a:p>
            <a:pPr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sz="1400" dirty="0"/>
              <a:t>Predict a real value for an input </a:t>
            </a:r>
          </a:p>
          <a:p>
            <a:pPr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sz="1400" dirty="0" err="1"/>
              <a:t>Eg</a:t>
            </a:r>
            <a:r>
              <a:rPr lang="en-IN" sz="1400" dirty="0"/>
              <a:t>: gold price, temperature</a:t>
            </a:r>
          </a:p>
        </p:txBody>
      </p:sp>
      <p:pic>
        <p:nvPicPr>
          <p:cNvPr id="18" name="Picture 2" descr="The basis of Machine Learning -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937" t="1219" r="9780" b="14355"/>
          <a:stretch/>
        </p:blipFill>
        <p:spPr bwMode="auto">
          <a:xfrm>
            <a:off x="8154260" y="2032391"/>
            <a:ext cx="2376264" cy="1972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Regression or Classification? Linear or Logistic? | by Taylor Fogarty |  Towards Data Science">
            <a:extLst>
              <a:ext uri="{FF2B5EF4-FFF2-40B4-BE49-F238E27FC236}">
                <a16:creationId xmlns:a16="http://schemas.microsoft.com/office/drawing/2014/main" id="{745E1C16-D605-4ADE-A0F0-239C7F9220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6431" y="2132153"/>
            <a:ext cx="3042865" cy="2453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29851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6838CFD-265E-492F-8DDD-02D397F0E1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23/08/2021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93050A-A2B3-4536-9D0E-927839E44E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Introdcution to Machine Learning</a:t>
            </a:r>
            <a:endParaRPr lang="tr-TR"/>
          </a:p>
        </p:txBody>
      </p:sp>
      <p:sp>
        <p:nvSpPr>
          <p:cNvPr id="8194" name="Slide Number Placeholder 4">
            <a:extLst>
              <a:ext uri="{FF2B5EF4-FFF2-40B4-BE49-F238E27FC236}">
                <a16:creationId xmlns:a16="http://schemas.microsoft.com/office/drawing/2014/main" id="{54411CC9-68C5-42E3-878F-0FD9B52AC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9pPr>
          </a:lstStyle>
          <a:p>
            <a:pPr eaLnBrk="1" hangingPunct="1"/>
            <a:fld id="{EC17D2E1-691E-4FDE-B62A-17B118CE38F5}" type="slidenum">
              <a:rPr lang="tr-TR" altLang="en-US" sz="1400">
                <a:latin typeface="+mn-lt"/>
              </a:rPr>
              <a:pPr eaLnBrk="1" hangingPunct="1"/>
              <a:t>29</a:t>
            </a:fld>
            <a:endParaRPr lang="tr-TR" altLang="en-US" sz="1400">
              <a:latin typeface="+mn-lt"/>
            </a:endParaRPr>
          </a:p>
        </p:txBody>
      </p:sp>
      <p:sp>
        <p:nvSpPr>
          <p:cNvPr id="8195" name="Rectangle 4">
            <a:extLst>
              <a:ext uri="{FF2B5EF4-FFF2-40B4-BE49-F238E27FC236}">
                <a16:creationId xmlns:a16="http://schemas.microsoft.com/office/drawing/2014/main" id="{B66EC93D-A8D1-4704-8AA7-B06BF968932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79576" y="369370"/>
            <a:ext cx="7632848" cy="1450757"/>
          </a:xfrm>
        </p:spPr>
        <p:txBody>
          <a:bodyPr>
            <a:normAutofit/>
          </a:bodyPr>
          <a:lstStyle/>
          <a:p>
            <a:r>
              <a:rPr lang="en-US" altLang="en-US" sz="4000" dirty="0">
                <a:latin typeface="+mn-lt"/>
              </a:rPr>
              <a:t>Unsupervised Learning</a:t>
            </a:r>
            <a:endParaRPr lang="tr-TR" altLang="en-US" sz="4000" dirty="0">
              <a:latin typeface="+mn-lt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839416" y="2420888"/>
            <a:ext cx="26324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Input : Unlabeled Data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651364"/>
                  </p:ext>
                </p:extLst>
              </p:nvPr>
            </p:nvGraphicFramePr>
            <p:xfrm>
              <a:off x="4212982" y="2060848"/>
              <a:ext cx="2667312" cy="1454658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266731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23849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1200" b="1" i="1" dirty="0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𝑿</m:t>
                                </m:r>
                                <m:r>
                                  <a:rPr lang="en-IN" sz="1200" b="1" i="1" dirty="0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   (</m:t>
                                </m:r>
                                <m:r>
                                  <a:rPr lang="en-IN" sz="1200" b="1" i="1" dirty="0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𝒇𝒆𝒂𝒕𝒖𝒓𝒆𝒔</m:t>
                                </m:r>
                                <m:r>
                                  <a:rPr lang="en-IN" sz="1200" b="1" i="1" dirty="0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IN" sz="1200" b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3849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1200" b="1" i="1" dirty="0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𝒙</m:t>
                                </m:r>
                                <m:r>
                                  <a:rPr lang="en-IN" sz="1200" b="1" i="1" baseline="-25000" dirty="0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𝟏𝟏</m:t>
                                </m:r>
                                <m:r>
                                  <a:rPr lang="en-IN" sz="1200" b="1" i="1" baseline="0" dirty="0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 ,</m:t>
                                </m:r>
                                <m:r>
                                  <a:rPr lang="en-IN" sz="1200" b="1" i="1" dirty="0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 </m:t>
                                </m:r>
                                <m:r>
                                  <a:rPr lang="en-IN" sz="1200" b="1" i="1" dirty="0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𝒙</m:t>
                                </m:r>
                                <m:r>
                                  <a:rPr lang="en-IN" sz="1200" b="1" i="1" baseline="-25000" dirty="0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𝟏𝟐</m:t>
                                </m:r>
                                <m:r>
                                  <a:rPr lang="en-IN" sz="1200" b="1" i="1" baseline="0" dirty="0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 , </m:t>
                                </m:r>
                                <m:r>
                                  <a:rPr lang="en-IN" sz="1200" b="1" i="1" dirty="0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𝒙</m:t>
                                </m:r>
                                <m:r>
                                  <a:rPr lang="en-IN" sz="1200" b="1" i="1" baseline="-25000" dirty="0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𝟏𝟑</m:t>
                                </m:r>
                                <m:r>
                                  <a:rPr lang="en-IN" sz="1200" b="1" i="1" baseline="0" dirty="0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 ,</m:t>
                                </m:r>
                                <m:r>
                                  <a:rPr lang="en-IN" sz="1200" b="1" i="1" baseline="-25000" dirty="0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 </m:t>
                                </m:r>
                                <m:r>
                                  <a:rPr lang="en-IN" sz="1200" b="1" i="1" baseline="0" dirty="0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……………… </m:t>
                                </m:r>
                                <m:r>
                                  <a:rPr lang="en-IN" sz="1200" b="1" i="1" dirty="0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𝒙</m:t>
                                </m:r>
                                <m:r>
                                  <a:rPr lang="en-IN" sz="1200" b="1" i="1" baseline="-25000" dirty="0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𝟏</m:t>
                                </m:r>
                                <m:r>
                                  <a:rPr lang="en-IN" sz="1200" b="1" i="1" baseline="-25000" dirty="0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𝒏</m:t>
                                </m:r>
                              </m:oMath>
                            </m:oMathPara>
                          </a14:m>
                          <a:endParaRPr lang="en-IN" sz="1200" b="1" baseline="-25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23849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200" b="1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.</a:t>
                          </a:r>
                        </a:p>
                        <a:p>
                          <a:pPr algn="ctr"/>
                          <a:r>
                            <a:rPr lang="en-IN" sz="1200" b="1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.</a:t>
                          </a:r>
                        </a:p>
                        <a:p>
                          <a:pPr algn="ctr"/>
                          <a:r>
                            <a:rPr lang="en-IN" sz="1200" b="1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23849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1200" b="1" i="1" dirty="0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𝒙</m:t>
                                </m:r>
                                <m:r>
                                  <a:rPr lang="en-IN" sz="1200" b="1" i="1" baseline="-25000" dirty="0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𝒌</m:t>
                                </m:r>
                                <m:r>
                                  <a:rPr lang="en-IN" sz="1200" b="1" i="1" baseline="-25000" dirty="0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𝟏</m:t>
                                </m:r>
                                <m:r>
                                  <a:rPr lang="en-IN" sz="1200" b="1" i="1" baseline="0" dirty="0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 , </m:t>
                                </m:r>
                                <m:r>
                                  <a:rPr lang="en-IN" sz="1200" b="1" i="1" dirty="0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𝒙</m:t>
                                </m:r>
                                <m:r>
                                  <a:rPr lang="en-IN" sz="1200" b="1" i="1" baseline="-25000" dirty="0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𝒌</m:t>
                                </m:r>
                                <m:r>
                                  <a:rPr lang="en-IN" sz="1200" b="1" i="1" baseline="-25000" dirty="0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𝟐</m:t>
                                </m:r>
                                <m:r>
                                  <a:rPr lang="en-IN" sz="1200" b="1" i="1" baseline="0" dirty="0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 , </m:t>
                                </m:r>
                                <m:r>
                                  <a:rPr lang="en-IN" sz="1200" b="1" i="1" dirty="0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𝒙</m:t>
                                </m:r>
                                <m:r>
                                  <a:rPr lang="en-IN" sz="1200" b="1" i="1" baseline="-25000" dirty="0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𝒌</m:t>
                                </m:r>
                                <m:r>
                                  <a:rPr lang="en-IN" sz="1200" b="1" i="1" baseline="-25000" dirty="0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𝟑</m:t>
                                </m:r>
                                <m:r>
                                  <a:rPr lang="en-IN" sz="1200" b="1" i="1" baseline="0" dirty="0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……………… </m:t>
                                </m:r>
                                <m:r>
                                  <a:rPr lang="en-IN" sz="1200" b="1" i="1" dirty="0" err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𝒙</m:t>
                                </m:r>
                                <m:r>
                                  <a:rPr lang="en-IN" sz="1200" b="1" i="1" baseline="-25000" dirty="0" err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𝒌𝒏</m:t>
                                </m:r>
                              </m:oMath>
                            </m:oMathPara>
                          </a14:m>
                          <a:endParaRPr lang="en-IN" sz="1200" b="1" baseline="-25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651364"/>
                  </p:ext>
                </p:extLst>
              </p:nvPr>
            </p:nvGraphicFramePr>
            <p:xfrm>
              <a:off x="4212982" y="2060848"/>
              <a:ext cx="2667312" cy="1454658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266731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28" t="-2222" r="-457" b="-43555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7012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28" t="-104545" r="-457" b="-34545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200" b="1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.</a:t>
                          </a:r>
                        </a:p>
                        <a:p>
                          <a:pPr algn="ctr"/>
                          <a:r>
                            <a:rPr lang="en-IN" sz="1200" b="1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.</a:t>
                          </a:r>
                        </a:p>
                        <a:p>
                          <a:pPr algn="ctr"/>
                          <a:r>
                            <a:rPr lang="en-IN" sz="1200" b="1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27012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28" t="-445455" r="-457" b="-454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3" name="Rectangle 12"/>
          <p:cNvSpPr/>
          <p:nvPr/>
        </p:nvSpPr>
        <p:spPr>
          <a:xfrm>
            <a:off x="3791744" y="5454141"/>
            <a:ext cx="662473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Use : Group or associate inputs according to 			their similarity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3647793" y="4217208"/>
                <a:ext cx="6940700" cy="137864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Goal : Construct a analyzer to find the 	</a:t>
                </a:r>
                <a:r>
                  <a:rPr lang="en-US"/>
                  <a:t>	hidden </a:t>
                </a:r>
                <a:r>
                  <a:rPr lang="en-US" dirty="0"/>
                  <a:t>relationship between inputs </a:t>
                </a:r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1" i="1" baseline="-25000" dirty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 dirty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IN" b="1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 dirty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1" i="1" baseline="-25000" dirty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b="1" i="1" dirty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dirty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1" i="1" baseline="-25000" dirty="0"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b="1" i="1" dirty="0">
                          <a:latin typeface="Cambria Math" panose="02040503050406030204" pitchFamily="18" charset="0"/>
                        </a:rPr>
                        <m:t>,…</m:t>
                      </m:r>
                      <m:r>
                        <a:rPr lang="en-IN" b="1" i="1" dirty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dirty="0" err="1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1" i="1" baseline="-25000" dirty="0" err="1"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en-IN" b="1" i="1" baseline="-25000" dirty="0">
                          <a:latin typeface="Cambria Math" panose="02040503050406030204" pitchFamily="18" charset="0"/>
                        </a:rPr>
                        <m:t>     </m:t>
                      </m:r>
                    </m:oMath>
                  </m:oMathPara>
                </a14:m>
                <a:endParaRPr lang="en-US" b="1" baseline="-25000" dirty="0"/>
              </a:p>
              <a:p>
                <a:endParaRPr lang="en-US" b="1" baseline="-25000" dirty="0"/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7793" y="4217208"/>
                <a:ext cx="6940700" cy="1378647"/>
              </a:xfrm>
              <a:prstGeom prst="rect">
                <a:avLst/>
              </a:prstGeom>
              <a:blipFill>
                <a:blip r:embed="rId4"/>
                <a:stretch>
                  <a:fillRect l="-702" t="-221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146" name="Picture 2" descr="ML10">
            <a:extLst>
              <a:ext uri="{FF2B5EF4-FFF2-40B4-BE49-F238E27FC236}">
                <a16:creationId xmlns:a16="http://schemas.microsoft.com/office/drawing/2014/main" id="{FF36A96A-BFA0-4BE7-8BBC-6A3C22F09B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8128" y="1868284"/>
            <a:ext cx="4593437" cy="2169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Outlier - Definition and examples - Cuemath">
            <a:extLst>
              <a:ext uri="{FF2B5EF4-FFF2-40B4-BE49-F238E27FC236}">
                <a16:creationId xmlns:a16="http://schemas.microsoft.com/office/drawing/2014/main" id="{F3490FEB-DB9D-40DA-AFA3-14642E56E3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799" y="3209209"/>
            <a:ext cx="3327279" cy="2995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81301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5E2E28E-9FC5-4D84-BBC6-87DDF894C3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23/08/2021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5F3BC37-AF88-4341-9955-C515752106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Introdcution to Machine Learning</a:t>
            </a:r>
            <a:endParaRPr lang="tr-TR"/>
          </a:p>
        </p:txBody>
      </p:sp>
      <p:sp>
        <p:nvSpPr>
          <p:cNvPr id="7170" name="Slide Number Placeholder 4">
            <a:extLst>
              <a:ext uri="{FF2B5EF4-FFF2-40B4-BE49-F238E27FC236}">
                <a16:creationId xmlns:a16="http://schemas.microsoft.com/office/drawing/2014/main" id="{912277A7-CF74-45F0-8C10-AD4E451D21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9pPr>
          </a:lstStyle>
          <a:p>
            <a:pPr eaLnBrk="1" hangingPunct="1"/>
            <a:fld id="{EC3FA18F-64AC-43A5-837F-34F2D732C837}" type="slidenum">
              <a:rPr lang="tr-TR" altLang="en-US" sz="1400"/>
              <a:pPr eaLnBrk="1" hangingPunct="1"/>
              <a:t>3</a:t>
            </a:fld>
            <a:endParaRPr lang="tr-TR" altLang="en-US" sz="1400"/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4C64132A-35BC-4724-8177-32AB0EF5F7D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99456" y="1036920"/>
            <a:ext cx="7543800" cy="702302"/>
          </a:xfrm>
        </p:spPr>
        <p:txBody>
          <a:bodyPr>
            <a:normAutofit/>
          </a:bodyPr>
          <a:lstStyle/>
          <a:p>
            <a:r>
              <a:rPr lang="en-US" altLang="en-US" sz="4000" dirty="0"/>
              <a:t>Confused ?</a:t>
            </a:r>
            <a:endParaRPr lang="tr-TR" altLang="en-US" sz="4000" dirty="0"/>
          </a:p>
        </p:txBody>
      </p:sp>
      <p:pic>
        <p:nvPicPr>
          <p:cNvPr id="7174" name="Picture 6" descr="https://cdn0.scrvt.com/fokus/35ffd658650b9a93/2c2ec661f688/v/98b20ccddedf/AI_Grafik_970x485.png">
            <a:extLst>
              <a:ext uri="{FF2B5EF4-FFF2-40B4-BE49-F238E27FC236}">
                <a16:creationId xmlns:a16="http://schemas.microsoft.com/office/drawing/2014/main" id="{EFEE5E4D-2408-46B7-88C2-4A94F2850B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776" y="1772816"/>
            <a:ext cx="8604448" cy="4302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EA0DBF8-281A-4A32-ADC3-96F67D62C3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23/08/2021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AC2D-EA25-424B-B73B-FD651ED5B9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Introdcution to Machine Learning</a:t>
            </a:r>
            <a:endParaRPr lang="tr-TR"/>
          </a:p>
        </p:txBody>
      </p:sp>
      <p:sp>
        <p:nvSpPr>
          <p:cNvPr id="8194" name="Slide Number Placeholder 4">
            <a:extLst>
              <a:ext uri="{FF2B5EF4-FFF2-40B4-BE49-F238E27FC236}">
                <a16:creationId xmlns:a16="http://schemas.microsoft.com/office/drawing/2014/main" id="{54411CC9-68C5-42E3-878F-0FD9B52AC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9pPr>
          </a:lstStyle>
          <a:p>
            <a:pPr eaLnBrk="1" hangingPunct="1"/>
            <a:fld id="{EC17D2E1-691E-4FDE-B62A-17B118CE38F5}" type="slidenum">
              <a:rPr lang="tr-TR" altLang="en-US" sz="1400"/>
              <a:pPr eaLnBrk="1" hangingPunct="1"/>
              <a:t>30</a:t>
            </a:fld>
            <a:endParaRPr lang="tr-TR" altLang="en-US" sz="1400"/>
          </a:p>
        </p:txBody>
      </p:sp>
      <p:sp>
        <p:nvSpPr>
          <p:cNvPr id="8195" name="Rectangle 4">
            <a:extLst>
              <a:ext uri="{FF2B5EF4-FFF2-40B4-BE49-F238E27FC236}">
                <a16:creationId xmlns:a16="http://schemas.microsoft.com/office/drawing/2014/main" id="{B66EC93D-A8D1-4704-8AA7-B06BF968932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1914" y="353546"/>
            <a:ext cx="7632848" cy="1450757"/>
          </a:xfrm>
        </p:spPr>
        <p:txBody>
          <a:bodyPr>
            <a:normAutofit/>
          </a:bodyPr>
          <a:lstStyle/>
          <a:p>
            <a:r>
              <a:rPr lang="en-US" altLang="en-US" sz="4000" dirty="0">
                <a:latin typeface="+mn-lt"/>
              </a:rPr>
              <a:t>Unsupervised</a:t>
            </a:r>
            <a:r>
              <a:rPr lang="en-US" altLang="en-US" sz="4000" dirty="0">
                <a:latin typeface="Lucida Console" panose="020B0609040504020204" pitchFamily="49" charset="0"/>
              </a:rPr>
              <a:t> Learning</a:t>
            </a:r>
            <a:endParaRPr lang="tr-TR" altLang="en-US" sz="4000" dirty="0">
              <a:latin typeface="Lucida Console" panose="020B0609040504020204" pitchFamily="49" charset="0"/>
            </a:endParaRPr>
          </a:p>
        </p:txBody>
      </p:sp>
      <p:pic>
        <p:nvPicPr>
          <p:cNvPr id="2052" name="Picture 4" descr="Practical Introduction to Market Basket Analysis - Asociation Rules -  Rsquared Academy Blog - Explore Discover Learn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1" t="5733" r="4991" b="4864"/>
          <a:stretch/>
        </p:blipFill>
        <p:spPr bwMode="auto">
          <a:xfrm>
            <a:off x="7020137" y="4251920"/>
            <a:ext cx="2880321" cy="1995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PAM clustering - Articles - STHDA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89" t="9971" r="18790" b="18584"/>
          <a:stretch/>
        </p:blipFill>
        <p:spPr bwMode="auto">
          <a:xfrm>
            <a:off x="2656486" y="1956655"/>
            <a:ext cx="2271852" cy="212368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839416" y="4077072"/>
            <a:ext cx="1564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Clustering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175744" y="3970079"/>
            <a:ext cx="19136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 err="1"/>
              <a:t>Itemset</a:t>
            </a:r>
            <a:r>
              <a:rPr lang="en-IN" b="1" dirty="0"/>
              <a:t> and rule mining</a:t>
            </a:r>
          </a:p>
        </p:txBody>
      </p:sp>
      <p:pic>
        <p:nvPicPr>
          <p:cNvPr id="9218" name="Picture 2" descr="A Beginners Guide to Unsupervised Learning | by Mathanraj Sharma |  Analytics Vidhya | Medium">
            <a:extLst>
              <a:ext uri="{FF2B5EF4-FFF2-40B4-BE49-F238E27FC236}">
                <a16:creationId xmlns:a16="http://schemas.microsoft.com/office/drawing/2014/main" id="{D73DC2B8-AF7A-49C5-964C-503C21B970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634" y="4332689"/>
            <a:ext cx="3384376" cy="1914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Association Rules | Big Data Mining &amp; Machine Learning">
            <a:extLst>
              <a:ext uri="{FF2B5EF4-FFF2-40B4-BE49-F238E27FC236}">
                <a16:creationId xmlns:a16="http://schemas.microsoft.com/office/drawing/2014/main" id="{71B160F5-C837-47D9-AC70-77E62B449A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0238" y="1916083"/>
            <a:ext cx="3496232" cy="2123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06395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3E46D0C-9BEF-424A-AA89-10794D3B8C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23/08/2021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B35B79-2DD9-4D4E-BF57-1FB5D237AD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Introdcution to Machine Learning</a:t>
            </a:r>
            <a:endParaRPr lang="tr-T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DE764-B8A9-453E-9072-BCEEF062CD7B}" type="slidenum">
              <a:rPr lang="tr-TR" altLang="en-US" smtClean="0"/>
              <a:pPr/>
              <a:t>31</a:t>
            </a:fld>
            <a:endParaRPr lang="tr-TR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Reinforcement Learning</a:t>
            </a:r>
          </a:p>
        </p:txBody>
      </p:sp>
      <p:pic>
        <p:nvPicPr>
          <p:cNvPr id="3074" name="Picture 2" descr="What is the difference between training and test dataset? | by Sajid  Lhessani | Mediu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3632" y="1707368"/>
            <a:ext cx="6772000" cy="3579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711624" y="5013177"/>
            <a:ext cx="54098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Use software agents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Based on rewards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Objective is to maximize rewards for better learning 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896120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E5BDA1E-9227-4EFE-89AA-E89E89C836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23/08/2021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A8EAB6-B711-4887-BE76-CAC8416B70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Introdcution to Machine Learning</a:t>
            </a:r>
            <a:endParaRPr lang="tr-T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DE764-B8A9-453E-9072-BCEEF062CD7B}" type="slidenum">
              <a:rPr lang="tr-TR" altLang="en-US" smtClean="0"/>
              <a:pPr/>
              <a:t>32</a:t>
            </a:fld>
            <a:endParaRPr lang="tr-TR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9336" y="476672"/>
            <a:ext cx="10058400" cy="1369074"/>
          </a:xfrm>
        </p:spPr>
        <p:txBody>
          <a:bodyPr/>
          <a:lstStyle/>
          <a:p>
            <a:r>
              <a:rPr lang="en-IN" dirty="0"/>
              <a:t>Semi Supervised Learning</a:t>
            </a:r>
          </a:p>
        </p:txBody>
      </p:sp>
      <p:pic>
        <p:nvPicPr>
          <p:cNvPr id="4098" name="Picture 2" descr="Principle of semi-supervised learning: 1) a model (e.g., CSP+LDA... |  Download Scientific Diagra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1584" y="2294143"/>
            <a:ext cx="7683192" cy="2431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06FF56B-74A3-99D5-A3B1-7B3325A8B469}"/>
              </a:ext>
            </a:extLst>
          </p:cNvPr>
          <p:cNvSpPr txBox="1"/>
          <p:nvPr/>
        </p:nvSpPr>
        <p:spPr>
          <a:xfrm>
            <a:off x="2122426" y="5174045"/>
            <a:ext cx="868085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In a nutshell, semi-supervised learning (SSL) is a machine learning technique that uses a small portion of labeled data and lots of unlabeled data to train a predictive model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954523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Thank You Colorful Images, Stock Photos &amp;amp; Vectors | Shutterstock">
            <a:extLst>
              <a:ext uri="{FF2B5EF4-FFF2-40B4-BE49-F238E27FC236}">
                <a16:creationId xmlns:a16="http://schemas.microsoft.com/office/drawing/2014/main" id="{335ADB67-50AE-4DB5-BD28-F06A1C9CDD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92"/>
          <a:stretch/>
        </p:blipFill>
        <p:spPr bwMode="auto">
          <a:xfrm>
            <a:off x="2690813" y="980492"/>
            <a:ext cx="6600825" cy="2448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95F21C1-4CCE-C011-B7AF-25F7A7677C28}"/>
              </a:ext>
            </a:extLst>
          </p:cNvPr>
          <p:cNvSpPr txBox="1"/>
          <p:nvPr/>
        </p:nvSpPr>
        <p:spPr>
          <a:xfrm flipH="1">
            <a:off x="3319463" y="4276725"/>
            <a:ext cx="302418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>
                <a:solidFill>
                  <a:srgbClr val="002060"/>
                </a:solidFill>
                <a:latin typeface="Comic Sans MS" panose="030F0702030302020204" pitchFamily="66" charset="0"/>
              </a:rPr>
              <a:t>Dr. Shailesh Sivan</a:t>
            </a:r>
          </a:p>
          <a:p>
            <a:endParaRPr lang="en-IN">
              <a:solidFill>
                <a:srgbClr val="002060"/>
              </a:solidFill>
              <a:latin typeface="Comic Sans MS" panose="030F0702030302020204" pitchFamily="66" charset="0"/>
            </a:endParaRPr>
          </a:p>
          <a:p>
            <a:r>
              <a:rPr lang="en-IN">
                <a:solidFill>
                  <a:srgbClr val="002060"/>
                </a:solidFill>
                <a:latin typeface="Comic Sans MS" panose="030F0702030302020204" pitchFamily="66" charset="0"/>
              </a:rPr>
              <a:t>+91 8907230664</a:t>
            </a:r>
          </a:p>
          <a:p>
            <a:endParaRPr lang="en-IN">
              <a:solidFill>
                <a:srgbClr val="002060"/>
              </a:solidFill>
              <a:latin typeface="Comic Sans MS" panose="030F0702030302020204" pitchFamily="66" charset="0"/>
            </a:endParaRPr>
          </a:p>
          <a:p>
            <a:r>
              <a:rPr lang="en-IN">
                <a:solidFill>
                  <a:srgbClr val="002060"/>
                </a:solidFill>
                <a:latin typeface="Comic Sans MS" panose="030F0702030302020204" pitchFamily="66" charset="0"/>
              </a:rPr>
              <a:t>shaileshsivan@cusat.ac.in </a:t>
            </a:r>
          </a:p>
          <a:p>
            <a:endParaRPr lang="en-IN"/>
          </a:p>
          <a:p>
            <a:endParaRPr lang="en-IN"/>
          </a:p>
        </p:txBody>
      </p:sp>
      <p:pic>
        <p:nvPicPr>
          <p:cNvPr id="4" name="Graphic 3" descr="User with solid fill">
            <a:extLst>
              <a:ext uri="{FF2B5EF4-FFF2-40B4-BE49-F238E27FC236}">
                <a16:creationId xmlns:a16="http://schemas.microsoft.com/office/drawing/2014/main" id="{F896141D-BFAD-9725-9888-BC0E39D66B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95589" y="4191000"/>
            <a:ext cx="509588" cy="509588"/>
          </a:xfrm>
          <a:prstGeom prst="rect">
            <a:avLst/>
          </a:prstGeom>
        </p:spPr>
      </p:pic>
      <p:pic>
        <p:nvPicPr>
          <p:cNvPr id="6" name="Graphic 5" descr="Receiver with solid fill">
            <a:extLst>
              <a:ext uri="{FF2B5EF4-FFF2-40B4-BE49-F238E27FC236}">
                <a16:creationId xmlns:a16="http://schemas.microsoft.com/office/drawing/2014/main" id="{B29720A7-6925-01E5-51B5-50F04B8571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795589" y="4787563"/>
            <a:ext cx="404812" cy="404812"/>
          </a:xfrm>
          <a:prstGeom prst="rect">
            <a:avLst/>
          </a:prstGeom>
        </p:spPr>
      </p:pic>
      <p:pic>
        <p:nvPicPr>
          <p:cNvPr id="8" name="Graphic 7" descr="Envelope with solid fill">
            <a:extLst>
              <a:ext uri="{FF2B5EF4-FFF2-40B4-BE49-F238E27FC236}">
                <a16:creationId xmlns:a16="http://schemas.microsoft.com/office/drawing/2014/main" id="{828D18B8-EF67-DD72-8C35-1E01866F17E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802732" y="5292387"/>
            <a:ext cx="457200" cy="4572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C7FB7204-0BBA-00CB-FE30-CEA68AA1EE3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381875" y="3693318"/>
            <a:ext cx="2007393" cy="200739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3B696D5-A0BD-4EF1-B355-91C969B60F8A}"/>
              </a:ext>
            </a:extLst>
          </p:cNvPr>
          <p:cNvSpPr txBox="1"/>
          <p:nvPr/>
        </p:nvSpPr>
        <p:spPr>
          <a:xfrm>
            <a:off x="6981825" y="5692842"/>
            <a:ext cx="29527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>
                <a:solidFill>
                  <a:srgbClr val="002060"/>
                </a:solidFill>
                <a:latin typeface="Comic Sans MS" panose="030F0702030302020204" pitchFamily="66" charset="0"/>
              </a:rPr>
              <a:t>https://shaileshsivan.info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2675CD5-7703-DEB4-3591-D350DBDDD9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0319C3-F5E5-47F1-8FE9-A4C20B6430ED}" type="datetime1">
              <a:rPr lang="en-US" smtClean="0"/>
              <a:t>8/15/2024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15C3B4-7D7F-EE9C-34EB-8F7EC96E14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Generative AI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899D5D-7257-1532-4299-DBB76D4AC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34284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Questions poster with colorful brush strokes Vector Image">
            <a:extLst>
              <a:ext uri="{FF2B5EF4-FFF2-40B4-BE49-F238E27FC236}">
                <a16:creationId xmlns:a16="http://schemas.microsoft.com/office/drawing/2014/main" id="{234FA84A-A9A7-453C-9CD6-6972542D48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769" b="31837"/>
          <a:stretch/>
        </p:blipFill>
        <p:spPr bwMode="auto">
          <a:xfrm>
            <a:off x="1700212" y="2069932"/>
            <a:ext cx="8791575" cy="3181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4D11436-7AD8-E926-C69A-EECB352F99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CE6C-417D-4164-AC9E-3A181ADF9EEE}" type="datetime1">
              <a:rPr lang="en-US" smtClean="0"/>
              <a:t>8/15/2024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066B514-8D57-3FE3-1D57-DBFFAA09A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Generative AI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ADD24F-32F8-12E9-E13E-FA34C60182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16247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Computer Systems</a:t>
            </a:r>
          </a:p>
        </p:txBody>
      </p:sp>
      <p:pic>
        <p:nvPicPr>
          <p:cNvPr id="1034" name="Picture 10" descr="$5 Microcontrollers: Arduino, Raspberry Pi Zero, Or NodeMCU?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9947" y="3958948"/>
            <a:ext cx="2798062" cy="1862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Apple Mac Desktop Computer, Memory Size (RAM): 12 GB, Rs 15000 /unit | ID:  1796287809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3653" y="4108230"/>
            <a:ext cx="1895646" cy="1895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Cluster Computing - cloudc&amp;clusterc"/>
          <p:cNvPicPr>
            <a:picLocks noGrp="1" noChangeAspect="1" noChangeArrowheads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2808" y="4032730"/>
            <a:ext cx="1478359" cy="1971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097280" y="2006758"/>
            <a:ext cx="555889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dirty="0"/>
              <a:t>An electronics device 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dirty="0"/>
              <a:t>Capable of storing and processing data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dirty="0"/>
              <a:t>Can be used for controlling other devices </a:t>
            </a:r>
          </a:p>
        </p:txBody>
      </p:sp>
      <p:sp>
        <p:nvSpPr>
          <p:cNvPr id="9" name="Explosion 1 8"/>
          <p:cNvSpPr/>
          <p:nvPr/>
        </p:nvSpPr>
        <p:spPr>
          <a:xfrm>
            <a:off x="6385118" y="1123522"/>
            <a:ext cx="4199650" cy="2984708"/>
          </a:xfrm>
          <a:prstGeom prst="irregularSeal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One which do computing </a:t>
            </a:r>
          </a:p>
        </p:txBody>
      </p:sp>
    </p:spTree>
    <p:extLst>
      <p:ext uri="{BB962C8B-B14F-4D97-AF65-F5344CB8AC3E}">
        <p14:creationId xmlns:p14="http://schemas.microsoft.com/office/powerpoint/2010/main" val="2274545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Robots and Computer 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097280" y="1622611"/>
            <a:ext cx="10058400" cy="4246481"/>
          </a:xfrm>
        </p:spPr>
        <p:txBody>
          <a:bodyPr>
            <a:normAutofit fontScale="85000" lnSpcReduction="20000"/>
          </a:bodyPr>
          <a:lstStyle/>
          <a:p>
            <a:pPr algn="ctr"/>
            <a:r>
              <a:rPr lang="en-IN" b="1" dirty="0"/>
              <a:t>Are Computers Intelligent or </a:t>
            </a:r>
            <a:r>
              <a:rPr lang="en-IN" b="1"/>
              <a:t>Dumb ?</a:t>
            </a:r>
          </a:p>
          <a:p>
            <a:pPr algn="ctr"/>
            <a:endParaRPr lang="en-IN" b="1" dirty="0"/>
          </a:p>
          <a:p>
            <a:pPr marL="0" indent="0" algn="ctr">
              <a:buNone/>
            </a:pPr>
            <a:r>
              <a:rPr lang="en-IN" b="1" dirty="0">
                <a:solidFill>
                  <a:srgbClr val="FF0000"/>
                </a:solidFill>
              </a:rPr>
              <a:t>COMPUTERS ARE DUMB </a:t>
            </a:r>
            <a:r>
              <a:rPr lang="en-IN" b="1">
                <a:solidFill>
                  <a:srgbClr val="FF0000"/>
                </a:solidFill>
                <a:sym typeface="Wingdings" panose="05000000000000000000" pitchFamily="2" charset="2"/>
              </a:rPr>
              <a:t> !</a:t>
            </a:r>
          </a:p>
          <a:p>
            <a:pPr marL="0" indent="0" algn="ctr">
              <a:buNone/>
            </a:pPr>
            <a:endParaRPr lang="en-IN" b="1" dirty="0">
              <a:solidFill>
                <a:srgbClr val="FF0000"/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Computer is not a magical device.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It performs only those works which man can does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But with very high speed and reliable accuracy. 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It has no any intelligence quality or thinking power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920844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Artificial Intelligence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737360"/>
            <a:ext cx="4938582" cy="4023360"/>
          </a:xfrm>
        </p:spPr>
        <p:txBody>
          <a:bodyPr>
            <a:normAutofit fontScale="85000" lnSpcReduction="20000"/>
          </a:bodyPr>
          <a:lstStyle/>
          <a:p>
            <a:pPr algn="ctr"/>
            <a:r>
              <a:rPr lang="en-IN" b="1" dirty="0"/>
              <a:t>Can We make Computers Intelligent ?</a:t>
            </a:r>
          </a:p>
          <a:p>
            <a:pPr algn="ctr"/>
            <a:r>
              <a:rPr lang="en-IN" b="1" dirty="0">
                <a:solidFill>
                  <a:srgbClr val="00B050"/>
                </a:solidFill>
              </a:rPr>
              <a:t>Yeah Of course !</a:t>
            </a:r>
            <a:endParaRPr lang="en-IN" dirty="0"/>
          </a:p>
          <a:p>
            <a:endParaRPr lang="en-IN" dirty="0"/>
          </a:p>
          <a:p>
            <a:pPr algn="r"/>
            <a:r>
              <a:rPr lang="en-IN" dirty="0"/>
              <a:t>+  Knowledge </a:t>
            </a:r>
            <a:r>
              <a:rPr lang="en-IN"/>
              <a:t>= </a:t>
            </a:r>
            <a:r>
              <a:rPr lang="en-IN" b="1"/>
              <a:t>Artificial </a:t>
            </a:r>
            <a:r>
              <a:rPr lang="en-IN" b="1" dirty="0"/>
              <a:t>Intelligence </a:t>
            </a:r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>
              <a:lnSpc>
                <a:spcPct val="170000"/>
              </a:lnSpc>
            </a:pPr>
            <a:r>
              <a:rPr lang="en-IN" dirty="0"/>
              <a:t>Artificial Intelligence is a scientific domain that’s deals with making intelligence to </a:t>
            </a:r>
            <a:r>
              <a:rPr lang="en-IN"/>
              <a:t>system </a:t>
            </a:r>
          </a:p>
          <a:p>
            <a:pPr algn="ctr"/>
            <a:endParaRPr lang="en-IN" dirty="0"/>
          </a:p>
          <a:p>
            <a:pPr algn="ctr"/>
            <a:r>
              <a:rPr lang="en-IN" dirty="0"/>
              <a:t>To make a system “</a:t>
            </a:r>
            <a:r>
              <a:rPr lang="en-IN" b="1" dirty="0"/>
              <a:t>think like a human</a:t>
            </a:r>
            <a:r>
              <a:rPr lang="en-IN" dirty="0"/>
              <a:t>”</a:t>
            </a:r>
          </a:p>
        </p:txBody>
      </p:sp>
      <p:pic>
        <p:nvPicPr>
          <p:cNvPr id="3076" name="Picture 4" descr="Mind-Setting: Re-Programming The Mind - MR.MEDITAT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679" y="2452568"/>
            <a:ext cx="1118698" cy="1008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The Importance of Artificial Intelligence Technology">
            <a:extLst>
              <a:ext uri="{FF2B5EF4-FFF2-40B4-BE49-F238E27FC236}">
                <a16:creationId xmlns:a16="http://schemas.microsoft.com/office/drawing/2014/main" id="{8AE785F0-00B8-DA42-1A98-39B17F6D6D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0056" y="1926731"/>
            <a:ext cx="4915265" cy="3501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42159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Artificial Intelligence</a:t>
            </a:r>
          </a:p>
        </p:txBody>
      </p:sp>
      <p:pic>
        <p:nvPicPr>
          <p:cNvPr id="2050" name="Picture 2" descr="Traditional AI vs. Modern AI.. The evolution of Artificial… | by Awais  Bajwa | Towards Data Science">
            <a:extLst>
              <a:ext uri="{FF2B5EF4-FFF2-40B4-BE49-F238E27FC236}">
                <a16:creationId xmlns:a16="http://schemas.microsoft.com/office/drawing/2014/main" id="{6917D100-27F0-E19B-3FE4-D2227FA9D3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1584" y="1788609"/>
            <a:ext cx="7353300" cy="4705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85768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Artificial Intelligence</a:t>
            </a:r>
          </a:p>
        </p:txBody>
      </p:sp>
      <p:pic>
        <p:nvPicPr>
          <p:cNvPr id="3076" name="Picture 4" descr="Artificial Intelligence (AI) in Business: A Complete Guide - Miquido">
            <a:extLst>
              <a:ext uri="{FF2B5EF4-FFF2-40B4-BE49-F238E27FC236}">
                <a16:creationId xmlns:a16="http://schemas.microsoft.com/office/drawing/2014/main" id="{C1D003EC-52D7-4EAD-3A21-49526C128B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1544" y="1340768"/>
            <a:ext cx="8822009" cy="4824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29288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0FD6F182-02D1-4F87-8762-B133BBD383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23/08/2021</a:t>
            </a:r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BB617D3F-1BA4-408C-A8B6-FF82BBDBE3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Introdcution to Machine Learning</a:t>
            </a:r>
            <a:endParaRPr lang="tr-T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258C38-D1E5-4A89-87DE-337A3F0B9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DE764-B8A9-453E-9072-BCEEF062CD7B}" type="slidenum">
              <a:rPr lang="tr-TR" altLang="en-US" smtClean="0"/>
              <a:pPr/>
              <a:t>9</a:t>
            </a:fld>
            <a:endParaRPr lang="tr-TR" altLang="en-US"/>
          </a:p>
        </p:txBody>
      </p:sp>
      <p:pic>
        <p:nvPicPr>
          <p:cNvPr id="1026" name="Picture 2" descr="Artificial Intelligence - SwissCognitive – The Global AI Hub">
            <a:extLst>
              <a:ext uri="{FF2B5EF4-FFF2-40B4-BE49-F238E27FC236}">
                <a16:creationId xmlns:a16="http://schemas.microsoft.com/office/drawing/2014/main" id="{26DB6FF7-C863-4917-8230-4A9250FA46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985" y="696671"/>
            <a:ext cx="5561882" cy="2872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B5EAAB3B-0936-481E-A010-C69CF385F9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39" b="44952"/>
          <a:stretch/>
        </p:blipFill>
        <p:spPr bwMode="auto">
          <a:xfrm>
            <a:off x="7164961" y="2132856"/>
            <a:ext cx="4461749" cy="3480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Top Machine Learning Algorithms. Introduction: | by Pavithra M | Medium">
            <a:extLst>
              <a:ext uri="{FF2B5EF4-FFF2-40B4-BE49-F238E27FC236}">
                <a16:creationId xmlns:a16="http://schemas.microsoft.com/office/drawing/2014/main" id="{5C8B52CC-B1A9-4669-91CB-8E1C3EFDA4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20" r="2694" b="7094"/>
          <a:stretch/>
        </p:blipFill>
        <p:spPr bwMode="auto">
          <a:xfrm>
            <a:off x="987577" y="3743953"/>
            <a:ext cx="5616624" cy="2520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FAC0B146-8A33-40C4-864E-91BCB1389B8C}"/>
              </a:ext>
            </a:extLst>
          </p:cNvPr>
          <p:cNvSpPr/>
          <p:nvPr/>
        </p:nvSpPr>
        <p:spPr>
          <a:xfrm>
            <a:off x="2080097" y="937961"/>
            <a:ext cx="1406349" cy="129873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D0C70FE-A725-45CB-998F-11DFD501368A}"/>
              </a:ext>
            </a:extLst>
          </p:cNvPr>
          <p:cNvSpPr/>
          <p:nvPr/>
        </p:nvSpPr>
        <p:spPr>
          <a:xfrm>
            <a:off x="987577" y="5794680"/>
            <a:ext cx="2935783" cy="46955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08FDCB4F-4499-450C-B23C-F763A1B84450}"/>
              </a:ext>
            </a:extLst>
          </p:cNvPr>
          <p:cNvSpPr/>
          <p:nvPr/>
        </p:nvSpPr>
        <p:spPr>
          <a:xfrm>
            <a:off x="10668524" y="2002588"/>
            <a:ext cx="933356" cy="117458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7065169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APP_VERSION" val="0.21.0.2123"/>
  <p:tag name="SLIDO_PRESENTATION_ID" val="00000000-0000-0000-0000-000000000000"/>
  <p:tag name="SLIDO_EVENT_UUID" val="d394f683-3dda-4a9b-a057-8a9dccfa39be"/>
  <p:tag name="SLIDO_EVENT_SECTION_UUID" val="ecf13aee-f0b7-4771-8b0e-11653c4dbc54"/>
</p:tagLst>
</file>

<file path=ppt/theme/theme1.xml><?xml version="1.0" encoding="utf-8"?>
<a:theme xmlns:a="http://schemas.openxmlformats.org/drawingml/2006/main" name="Theme1">
  <a:themeElements>
    <a:clrScheme name="Brights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Custom 1">
      <a:majorFont>
        <a:latin typeface="Comic Sans MS"/>
        <a:ea typeface=""/>
        <a:cs typeface=""/>
      </a:majorFont>
      <a:minorFont>
        <a:latin typeface="Comic Sans MS"/>
        <a:ea typeface=""/>
        <a:cs typeface="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1" id="{E662862D-5399-4FC4-B157-AD1AE483EC83}" vid="{8C08712B-1774-474B-8735-2C976359AC4F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Theme1</Template>
  <TotalTime>9454</TotalTime>
  <Words>925</Words>
  <Application>Microsoft Office PowerPoint</Application>
  <PresentationFormat>Widescreen</PresentationFormat>
  <Paragraphs>266</Paragraphs>
  <Slides>34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5" baseType="lpstr">
      <vt:lpstr>Aharoni</vt:lpstr>
      <vt:lpstr>Amasis MT Pro Black</vt:lpstr>
      <vt:lpstr>Arial</vt:lpstr>
      <vt:lpstr>Bodoni SvtyTwo ITC TT-Book</vt:lpstr>
      <vt:lpstr>Calibri</vt:lpstr>
      <vt:lpstr>Cambria Math</vt:lpstr>
      <vt:lpstr>Comic Sans MS</vt:lpstr>
      <vt:lpstr>Lucida Console</vt:lpstr>
      <vt:lpstr>Quattrocento</vt:lpstr>
      <vt:lpstr>Wingdings</vt:lpstr>
      <vt:lpstr>Theme1</vt:lpstr>
      <vt:lpstr>PowerPoint Presentation</vt:lpstr>
      <vt:lpstr>Overview</vt:lpstr>
      <vt:lpstr>Confused ?</vt:lpstr>
      <vt:lpstr>Computer Systems</vt:lpstr>
      <vt:lpstr>Robots and Computer </vt:lpstr>
      <vt:lpstr>Artificial Intelligence</vt:lpstr>
      <vt:lpstr>Artificial Intelligence</vt:lpstr>
      <vt:lpstr>Artificial Intelligence</vt:lpstr>
      <vt:lpstr>PowerPoint Presentation</vt:lpstr>
      <vt:lpstr>Confused ?</vt:lpstr>
      <vt:lpstr>Data Science </vt:lpstr>
      <vt:lpstr>IS Data IMPOTANT? </vt:lpstr>
      <vt:lpstr>Why Data IS IMPORTANT ?</vt:lpstr>
      <vt:lpstr>Reality ABOUT DATA</vt:lpstr>
      <vt:lpstr>PowerPoint Presentation</vt:lpstr>
      <vt:lpstr>Confused ?</vt:lpstr>
      <vt:lpstr>PowerPoint Presentation</vt:lpstr>
      <vt:lpstr>PowerPoint Presentation</vt:lpstr>
      <vt:lpstr>What is machine learning?</vt:lpstr>
      <vt:lpstr>PowerPoint Presentation</vt:lpstr>
      <vt:lpstr>PowerPoint Presentation</vt:lpstr>
      <vt:lpstr>Programming vs Learning</vt:lpstr>
      <vt:lpstr>Machine Learning Pipeline</vt:lpstr>
      <vt:lpstr>DATA as FEATURE VECTORS</vt:lpstr>
      <vt:lpstr>When to machine learning?</vt:lpstr>
      <vt:lpstr>Types of Learning</vt:lpstr>
      <vt:lpstr>Supervised Learning</vt:lpstr>
      <vt:lpstr>Supervised Learning</vt:lpstr>
      <vt:lpstr>Unsupervised Learning</vt:lpstr>
      <vt:lpstr>Unsupervised Learning</vt:lpstr>
      <vt:lpstr>Reinforcement Learning</vt:lpstr>
      <vt:lpstr>Semi Supervised Learning</vt:lpstr>
      <vt:lpstr>PowerPoint Presentation</vt:lpstr>
      <vt:lpstr>PowerPoint Presentation</vt:lpstr>
    </vt:vector>
  </TitlesOfParts>
  <Company>BOGAZICI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Machine Learning</dc:title>
  <dc:creator>ethem</dc:creator>
  <cp:lastModifiedBy>Shailesh Sivan</cp:lastModifiedBy>
  <cp:revision>326</cp:revision>
  <dcterms:created xsi:type="dcterms:W3CDTF">2005-01-24T14:46:28Z</dcterms:created>
  <dcterms:modified xsi:type="dcterms:W3CDTF">2024-08-15T12:32:06Z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SlidoAppVersion">
    <vt:lpwstr>0.21.0.2123</vt:lpwstr>
  </property>
</Properties>
</file>